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94" r:id="rId3"/>
    <p:sldId id="293" r:id="rId4"/>
    <p:sldId id="337" r:id="rId5"/>
    <p:sldId id="338" r:id="rId6"/>
    <p:sldId id="339" r:id="rId7"/>
    <p:sldId id="345" r:id="rId8"/>
    <p:sldId id="340" r:id="rId9"/>
    <p:sldId id="341" r:id="rId10"/>
    <p:sldId id="347" r:id="rId11"/>
    <p:sldId id="348" r:id="rId12"/>
    <p:sldId id="332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3" autoAdjust="0"/>
  </p:normalViewPr>
  <p:slideViewPr>
    <p:cSldViewPr snapToGrid="0">
      <p:cViewPr varScale="1">
        <p:scale>
          <a:sx n="107" d="100"/>
          <a:sy n="107" d="100"/>
        </p:scale>
        <p:origin x="108" y="3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2DD7B-1B8D-46DD-AE76-8C5570BC7F65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E4ECC-B72C-48CF-A464-227AEF9FD7A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39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ECD7-7972-4D73-B529-B7B8C4282CD7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97A3-CCC8-46D1-BF7B-0185351341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95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ECD7-7972-4D73-B529-B7B8C4282CD7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97A3-CCC8-46D1-BF7B-0185351341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8961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ECD7-7972-4D73-B529-B7B8C4282CD7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97A3-CCC8-46D1-BF7B-0185351341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139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 dirty="0" smtClean="0"/>
              <a:t>XX/XX/2021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000" y="3128061"/>
            <a:ext cx="11232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0" indent="0">
              <a:spcBef>
                <a:spcPts val="667"/>
              </a:spcBef>
              <a:spcAft>
                <a:spcPts val="0"/>
              </a:spcAft>
              <a:buNone/>
              <a:defRPr sz="2467">
                <a:solidFill>
                  <a:srgbClr val="262626"/>
                </a:solidFill>
              </a:defRPr>
            </a:lvl2pPr>
          </a:lstStyle>
          <a:p>
            <a:r>
              <a:rPr lang="fr-FR" dirty="0" smtClean="0"/>
              <a:t>TITRE DE LA PRÉSENTATION </a:t>
            </a:r>
            <a:br>
              <a:rPr lang="fr-FR" dirty="0" smtClean="0"/>
            </a:br>
            <a:r>
              <a:rPr lang="fr-FR" dirty="0" smtClean="0"/>
              <a:t>SUR DEUX LIGNES MAXIMUM</a:t>
            </a:r>
          </a:p>
          <a:p>
            <a:pPr lvl="1"/>
            <a:r>
              <a:rPr lang="fr-FR" dirty="0" smtClean="0"/>
              <a:t>Sous-titre de la présentation </a:t>
            </a:r>
            <a:br>
              <a:rPr lang="fr-FR" dirty="0" smtClean="0"/>
            </a:br>
            <a:r>
              <a:rPr lang="fr-FR" dirty="0" smtClean="0"/>
              <a:t>sur deux lignes maximum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40000" y="240000"/>
            <a:ext cx="1920000" cy="1920000"/>
          </a:xfrm>
          <a:prstGeom prst="rect">
            <a:avLst/>
          </a:prstGeom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FC683802-A2EC-4669-9F2A-135474056009}"/>
              </a:ext>
            </a:extLst>
          </p:cNvPr>
          <p:cNvGrpSpPr/>
          <p:nvPr userDrawn="1"/>
        </p:nvGrpSpPr>
        <p:grpSpPr>
          <a:xfrm>
            <a:off x="3215680" y="708026"/>
            <a:ext cx="1440931" cy="1004991"/>
            <a:chOff x="892176" y="1588"/>
            <a:chExt cx="7372350" cy="514191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F3915ECC-0968-47EF-B1B0-DD51F330C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6351" y="3694113"/>
              <a:ext cx="1312863" cy="1439863"/>
            </a:xfrm>
            <a:custGeom>
              <a:avLst/>
              <a:gdLst>
                <a:gd name="T0" fmla="*/ 457 w 770"/>
                <a:gd name="T1" fmla="*/ 0 h 844"/>
                <a:gd name="T2" fmla="*/ 163 w 770"/>
                <a:gd name="T3" fmla="*/ 118 h 844"/>
                <a:gd name="T4" fmla="*/ 163 w 770"/>
                <a:gd name="T5" fmla="*/ 0 h 844"/>
                <a:gd name="T6" fmla="*/ 0 w 770"/>
                <a:gd name="T7" fmla="*/ 0 h 844"/>
                <a:gd name="T8" fmla="*/ 0 w 770"/>
                <a:gd name="T9" fmla="*/ 844 h 844"/>
                <a:gd name="T10" fmla="*/ 163 w 770"/>
                <a:gd name="T11" fmla="*/ 844 h 844"/>
                <a:gd name="T12" fmla="*/ 163 w 770"/>
                <a:gd name="T13" fmla="*/ 331 h 844"/>
                <a:gd name="T14" fmla="*/ 427 w 770"/>
                <a:gd name="T15" fmla="*/ 135 h 844"/>
                <a:gd name="T16" fmla="*/ 606 w 770"/>
                <a:gd name="T17" fmla="*/ 284 h 844"/>
                <a:gd name="T18" fmla="*/ 606 w 770"/>
                <a:gd name="T19" fmla="*/ 284 h 844"/>
                <a:gd name="T20" fmla="*/ 606 w 770"/>
                <a:gd name="T21" fmla="*/ 844 h 844"/>
                <a:gd name="T22" fmla="*/ 770 w 770"/>
                <a:gd name="T23" fmla="*/ 844 h 844"/>
                <a:gd name="T24" fmla="*/ 770 w 770"/>
                <a:gd name="T25" fmla="*/ 284 h 844"/>
                <a:gd name="T26" fmla="*/ 457 w 770"/>
                <a:gd name="T27" fmla="*/ 0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0" h="844">
                  <a:moveTo>
                    <a:pt x="457" y="0"/>
                  </a:moveTo>
                  <a:cubicBezTo>
                    <a:pt x="255" y="0"/>
                    <a:pt x="165" y="115"/>
                    <a:pt x="163" y="118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44"/>
                    <a:pt x="0" y="844"/>
                    <a:pt x="0" y="844"/>
                  </a:cubicBezTo>
                  <a:cubicBezTo>
                    <a:pt x="163" y="844"/>
                    <a:pt x="163" y="844"/>
                    <a:pt x="163" y="844"/>
                  </a:cubicBezTo>
                  <a:cubicBezTo>
                    <a:pt x="163" y="331"/>
                    <a:pt x="163" y="331"/>
                    <a:pt x="163" y="331"/>
                  </a:cubicBezTo>
                  <a:cubicBezTo>
                    <a:pt x="167" y="207"/>
                    <a:pt x="323" y="135"/>
                    <a:pt x="427" y="135"/>
                  </a:cubicBezTo>
                  <a:cubicBezTo>
                    <a:pt x="505" y="135"/>
                    <a:pt x="606" y="188"/>
                    <a:pt x="606" y="284"/>
                  </a:cubicBezTo>
                  <a:cubicBezTo>
                    <a:pt x="606" y="284"/>
                    <a:pt x="606" y="284"/>
                    <a:pt x="606" y="284"/>
                  </a:cubicBezTo>
                  <a:cubicBezTo>
                    <a:pt x="606" y="844"/>
                    <a:pt x="606" y="844"/>
                    <a:pt x="606" y="844"/>
                  </a:cubicBezTo>
                  <a:cubicBezTo>
                    <a:pt x="770" y="844"/>
                    <a:pt x="770" y="844"/>
                    <a:pt x="770" y="844"/>
                  </a:cubicBezTo>
                  <a:cubicBezTo>
                    <a:pt x="770" y="284"/>
                    <a:pt x="770" y="284"/>
                    <a:pt x="770" y="284"/>
                  </a:cubicBezTo>
                  <a:cubicBezTo>
                    <a:pt x="770" y="95"/>
                    <a:pt x="629" y="0"/>
                    <a:pt x="4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85A00D6A-601C-418A-889D-9EB6FC35BB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9138" y="3673475"/>
              <a:ext cx="1195388" cy="1466850"/>
            </a:xfrm>
            <a:custGeom>
              <a:avLst/>
              <a:gdLst>
                <a:gd name="T0" fmla="*/ 433 w 701"/>
                <a:gd name="T1" fmla="*/ 355 h 860"/>
                <a:gd name="T2" fmla="*/ 433 w 701"/>
                <a:gd name="T3" fmla="*/ 355 h 860"/>
                <a:gd name="T4" fmla="*/ 286 w 701"/>
                <a:gd name="T5" fmla="*/ 355 h 860"/>
                <a:gd name="T6" fmla="*/ 164 w 701"/>
                <a:gd name="T7" fmla="*/ 248 h 860"/>
                <a:gd name="T8" fmla="*/ 340 w 701"/>
                <a:gd name="T9" fmla="*/ 143 h 860"/>
                <a:gd name="T10" fmla="*/ 595 w 701"/>
                <a:gd name="T11" fmla="*/ 189 h 860"/>
                <a:gd name="T12" fmla="*/ 652 w 701"/>
                <a:gd name="T13" fmla="*/ 57 h 860"/>
                <a:gd name="T14" fmla="*/ 356 w 701"/>
                <a:gd name="T15" fmla="*/ 0 h 860"/>
                <a:gd name="T16" fmla="*/ 8 w 701"/>
                <a:gd name="T17" fmla="*/ 250 h 860"/>
                <a:gd name="T18" fmla="*/ 268 w 701"/>
                <a:gd name="T19" fmla="*/ 504 h 860"/>
                <a:gd name="T20" fmla="*/ 268 w 701"/>
                <a:gd name="T21" fmla="*/ 505 h 860"/>
                <a:gd name="T22" fmla="*/ 416 w 701"/>
                <a:gd name="T23" fmla="*/ 505 h 860"/>
                <a:gd name="T24" fmla="*/ 538 w 701"/>
                <a:gd name="T25" fmla="*/ 612 h 860"/>
                <a:gd name="T26" fmla="*/ 361 w 701"/>
                <a:gd name="T27" fmla="*/ 717 h 860"/>
                <a:gd name="T28" fmla="*/ 78 w 701"/>
                <a:gd name="T29" fmla="*/ 658 h 860"/>
                <a:gd name="T30" fmla="*/ 22 w 701"/>
                <a:gd name="T31" fmla="*/ 789 h 860"/>
                <a:gd name="T32" fmla="*/ 345 w 701"/>
                <a:gd name="T33" fmla="*/ 860 h 860"/>
                <a:gd name="T34" fmla="*/ 693 w 701"/>
                <a:gd name="T35" fmla="*/ 610 h 860"/>
                <a:gd name="T36" fmla="*/ 433 w 701"/>
                <a:gd name="T37" fmla="*/ 355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1" h="860">
                  <a:moveTo>
                    <a:pt x="433" y="355"/>
                  </a:moveTo>
                  <a:cubicBezTo>
                    <a:pt x="433" y="355"/>
                    <a:pt x="433" y="355"/>
                    <a:pt x="433" y="355"/>
                  </a:cubicBezTo>
                  <a:cubicBezTo>
                    <a:pt x="286" y="355"/>
                    <a:pt x="286" y="355"/>
                    <a:pt x="286" y="355"/>
                  </a:cubicBezTo>
                  <a:cubicBezTo>
                    <a:pt x="204" y="355"/>
                    <a:pt x="160" y="324"/>
                    <a:pt x="164" y="248"/>
                  </a:cubicBezTo>
                  <a:cubicBezTo>
                    <a:pt x="167" y="168"/>
                    <a:pt x="254" y="143"/>
                    <a:pt x="340" y="143"/>
                  </a:cubicBezTo>
                  <a:cubicBezTo>
                    <a:pt x="462" y="143"/>
                    <a:pt x="553" y="172"/>
                    <a:pt x="595" y="189"/>
                  </a:cubicBezTo>
                  <a:cubicBezTo>
                    <a:pt x="652" y="57"/>
                    <a:pt x="652" y="57"/>
                    <a:pt x="652" y="57"/>
                  </a:cubicBezTo>
                  <a:cubicBezTo>
                    <a:pt x="605" y="37"/>
                    <a:pt x="500" y="0"/>
                    <a:pt x="356" y="0"/>
                  </a:cubicBezTo>
                  <a:cubicBezTo>
                    <a:pt x="213" y="0"/>
                    <a:pt x="17" y="56"/>
                    <a:pt x="8" y="250"/>
                  </a:cubicBezTo>
                  <a:cubicBezTo>
                    <a:pt x="0" y="439"/>
                    <a:pt x="131" y="501"/>
                    <a:pt x="268" y="504"/>
                  </a:cubicBezTo>
                  <a:cubicBezTo>
                    <a:pt x="268" y="505"/>
                    <a:pt x="268" y="505"/>
                    <a:pt x="268" y="505"/>
                  </a:cubicBezTo>
                  <a:cubicBezTo>
                    <a:pt x="416" y="505"/>
                    <a:pt x="416" y="505"/>
                    <a:pt x="416" y="505"/>
                  </a:cubicBezTo>
                  <a:cubicBezTo>
                    <a:pt x="497" y="505"/>
                    <a:pt x="541" y="536"/>
                    <a:pt x="538" y="612"/>
                  </a:cubicBezTo>
                  <a:cubicBezTo>
                    <a:pt x="534" y="692"/>
                    <a:pt x="447" y="717"/>
                    <a:pt x="361" y="717"/>
                  </a:cubicBezTo>
                  <a:cubicBezTo>
                    <a:pt x="188" y="717"/>
                    <a:pt x="78" y="658"/>
                    <a:pt x="78" y="658"/>
                  </a:cubicBezTo>
                  <a:cubicBezTo>
                    <a:pt x="22" y="789"/>
                    <a:pt x="22" y="789"/>
                    <a:pt x="22" y="789"/>
                  </a:cubicBezTo>
                  <a:cubicBezTo>
                    <a:pt x="22" y="789"/>
                    <a:pt x="147" y="860"/>
                    <a:pt x="345" y="860"/>
                  </a:cubicBezTo>
                  <a:cubicBezTo>
                    <a:pt x="488" y="860"/>
                    <a:pt x="685" y="803"/>
                    <a:pt x="693" y="610"/>
                  </a:cubicBezTo>
                  <a:cubicBezTo>
                    <a:pt x="701" y="421"/>
                    <a:pt x="570" y="358"/>
                    <a:pt x="433" y="3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4336B394-5410-4D2C-8967-A5EDF3833B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78463" y="3665538"/>
              <a:ext cx="1390650" cy="1477963"/>
            </a:xfrm>
            <a:custGeom>
              <a:avLst/>
              <a:gdLst>
                <a:gd name="T0" fmla="*/ 415 w 815"/>
                <a:gd name="T1" fmla="*/ 0 h 866"/>
                <a:gd name="T2" fmla="*/ 0 w 815"/>
                <a:gd name="T3" fmla="*/ 441 h 866"/>
                <a:gd name="T4" fmla="*/ 453 w 815"/>
                <a:gd name="T5" fmla="*/ 866 h 866"/>
                <a:gd name="T6" fmla="*/ 774 w 815"/>
                <a:gd name="T7" fmla="*/ 795 h 866"/>
                <a:gd name="T8" fmla="*/ 714 w 815"/>
                <a:gd name="T9" fmla="*/ 670 h 866"/>
                <a:gd name="T10" fmla="*/ 448 w 815"/>
                <a:gd name="T11" fmla="*/ 722 h 866"/>
                <a:gd name="T12" fmla="*/ 169 w 815"/>
                <a:gd name="T13" fmla="*/ 504 h 866"/>
                <a:gd name="T14" fmla="*/ 650 w 815"/>
                <a:gd name="T15" fmla="*/ 504 h 866"/>
                <a:gd name="T16" fmla="*/ 815 w 815"/>
                <a:gd name="T17" fmla="*/ 504 h 866"/>
                <a:gd name="T18" fmla="*/ 815 w 815"/>
                <a:gd name="T19" fmla="*/ 431 h 866"/>
                <a:gd name="T20" fmla="*/ 415 w 815"/>
                <a:gd name="T21" fmla="*/ 0 h 866"/>
                <a:gd name="T22" fmla="*/ 172 w 815"/>
                <a:gd name="T23" fmla="*/ 369 h 866"/>
                <a:gd name="T24" fmla="*/ 421 w 815"/>
                <a:gd name="T25" fmla="*/ 139 h 866"/>
                <a:gd name="T26" fmla="*/ 648 w 815"/>
                <a:gd name="T27" fmla="*/ 369 h 866"/>
                <a:gd name="T28" fmla="*/ 172 w 815"/>
                <a:gd name="T29" fmla="*/ 369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5" h="866">
                  <a:moveTo>
                    <a:pt x="415" y="0"/>
                  </a:moveTo>
                  <a:cubicBezTo>
                    <a:pt x="178" y="0"/>
                    <a:pt x="0" y="137"/>
                    <a:pt x="0" y="441"/>
                  </a:cubicBezTo>
                  <a:cubicBezTo>
                    <a:pt x="0" y="745"/>
                    <a:pt x="224" y="866"/>
                    <a:pt x="453" y="866"/>
                  </a:cubicBezTo>
                  <a:cubicBezTo>
                    <a:pt x="664" y="866"/>
                    <a:pt x="774" y="795"/>
                    <a:pt x="774" y="795"/>
                  </a:cubicBezTo>
                  <a:cubicBezTo>
                    <a:pt x="714" y="670"/>
                    <a:pt x="714" y="670"/>
                    <a:pt x="714" y="670"/>
                  </a:cubicBezTo>
                  <a:cubicBezTo>
                    <a:pt x="714" y="670"/>
                    <a:pt x="632" y="722"/>
                    <a:pt x="448" y="722"/>
                  </a:cubicBezTo>
                  <a:cubicBezTo>
                    <a:pt x="322" y="722"/>
                    <a:pt x="188" y="684"/>
                    <a:pt x="169" y="504"/>
                  </a:cubicBezTo>
                  <a:cubicBezTo>
                    <a:pt x="650" y="504"/>
                    <a:pt x="650" y="504"/>
                    <a:pt x="650" y="504"/>
                  </a:cubicBezTo>
                  <a:cubicBezTo>
                    <a:pt x="815" y="504"/>
                    <a:pt x="815" y="504"/>
                    <a:pt x="815" y="504"/>
                  </a:cubicBezTo>
                  <a:cubicBezTo>
                    <a:pt x="815" y="431"/>
                    <a:pt x="815" y="431"/>
                    <a:pt x="815" y="431"/>
                  </a:cubicBezTo>
                  <a:cubicBezTo>
                    <a:pt x="815" y="153"/>
                    <a:pt x="686" y="0"/>
                    <a:pt x="415" y="0"/>
                  </a:cubicBezTo>
                  <a:close/>
                  <a:moveTo>
                    <a:pt x="172" y="369"/>
                  </a:moveTo>
                  <a:cubicBezTo>
                    <a:pt x="190" y="192"/>
                    <a:pt x="282" y="139"/>
                    <a:pt x="421" y="139"/>
                  </a:cubicBezTo>
                  <a:cubicBezTo>
                    <a:pt x="570" y="139"/>
                    <a:pt x="637" y="210"/>
                    <a:pt x="648" y="369"/>
                  </a:cubicBezTo>
                  <a:lnTo>
                    <a:pt x="172" y="3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C987C15-7DB4-426B-910A-DAA475FBF2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00513" y="3673475"/>
              <a:ext cx="1195388" cy="1466850"/>
            </a:xfrm>
            <a:custGeom>
              <a:avLst/>
              <a:gdLst>
                <a:gd name="T0" fmla="*/ 433 w 701"/>
                <a:gd name="T1" fmla="*/ 355 h 860"/>
                <a:gd name="T2" fmla="*/ 433 w 701"/>
                <a:gd name="T3" fmla="*/ 355 h 860"/>
                <a:gd name="T4" fmla="*/ 286 w 701"/>
                <a:gd name="T5" fmla="*/ 355 h 860"/>
                <a:gd name="T6" fmla="*/ 164 w 701"/>
                <a:gd name="T7" fmla="*/ 248 h 860"/>
                <a:gd name="T8" fmla="*/ 340 w 701"/>
                <a:gd name="T9" fmla="*/ 143 h 860"/>
                <a:gd name="T10" fmla="*/ 596 w 701"/>
                <a:gd name="T11" fmla="*/ 189 h 860"/>
                <a:gd name="T12" fmla="*/ 652 w 701"/>
                <a:gd name="T13" fmla="*/ 57 h 860"/>
                <a:gd name="T14" fmla="*/ 357 w 701"/>
                <a:gd name="T15" fmla="*/ 0 h 860"/>
                <a:gd name="T16" fmla="*/ 9 w 701"/>
                <a:gd name="T17" fmla="*/ 250 h 860"/>
                <a:gd name="T18" fmla="*/ 269 w 701"/>
                <a:gd name="T19" fmla="*/ 504 h 860"/>
                <a:gd name="T20" fmla="*/ 269 w 701"/>
                <a:gd name="T21" fmla="*/ 505 h 860"/>
                <a:gd name="T22" fmla="*/ 416 w 701"/>
                <a:gd name="T23" fmla="*/ 505 h 860"/>
                <a:gd name="T24" fmla="*/ 538 w 701"/>
                <a:gd name="T25" fmla="*/ 612 h 860"/>
                <a:gd name="T26" fmla="*/ 362 w 701"/>
                <a:gd name="T27" fmla="*/ 717 h 860"/>
                <a:gd name="T28" fmla="*/ 78 w 701"/>
                <a:gd name="T29" fmla="*/ 658 h 860"/>
                <a:gd name="T30" fmla="*/ 23 w 701"/>
                <a:gd name="T31" fmla="*/ 789 h 860"/>
                <a:gd name="T32" fmla="*/ 345 w 701"/>
                <a:gd name="T33" fmla="*/ 860 h 860"/>
                <a:gd name="T34" fmla="*/ 693 w 701"/>
                <a:gd name="T35" fmla="*/ 610 h 860"/>
                <a:gd name="T36" fmla="*/ 433 w 701"/>
                <a:gd name="T37" fmla="*/ 355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1" h="860">
                  <a:moveTo>
                    <a:pt x="433" y="355"/>
                  </a:moveTo>
                  <a:cubicBezTo>
                    <a:pt x="433" y="355"/>
                    <a:pt x="433" y="355"/>
                    <a:pt x="433" y="355"/>
                  </a:cubicBezTo>
                  <a:cubicBezTo>
                    <a:pt x="286" y="355"/>
                    <a:pt x="286" y="355"/>
                    <a:pt x="286" y="355"/>
                  </a:cubicBezTo>
                  <a:cubicBezTo>
                    <a:pt x="204" y="355"/>
                    <a:pt x="161" y="324"/>
                    <a:pt x="164" y="248"/>
                  </a:cubicBezTo>
                  <a:cubicBezTo>
                    <a:pt x="167" y="168"/>
                    <a:pt x="254" y="143"/>
                    <a:pt x="340" y="143"/>
                  </a:cubicBezTo>
                  <a:cubicBezTo>
                    <a:pt x="463" y="143"/>
                    <a:pt x="553" y="172"/>
                    <a:pt x="596" y="189"/>
                  </a:cubicBezTo>
                  <a:cubicBezTo>
                    <a:pt x="652" y="57"/>
                    <a:pt x="652" y="57"/>
                    <a:pt x="652" y="57"/>
                  </a:cubicBezTo>
                  <a:cubicBezTo>
                    <a:pt x="605" y="37"/>
                    <a:pt x="500" y="0"/>
                    <a:pt x="357" y="0"/>
                  </a:cubicBezTo>
                  <a:cubicBezTo>
                    <a:pt x="214" y="0"/>
                    <a:pt x="17" y="56"/>
                    <a:pt x="9" y="250"/>
                  </a:cubicBezTo>
                  <a:cubicBezTo>
                    <a:pt x="0" y="439"/>
                    <a:pt x="132" y="501"/>
                    <a:pt x="269" y="504"/>
                  </a:cubicBezTo>
                  <a:cubicBezTo>
                    <a:pt x="269" y="505"/>
                    <a:pt x="269" y="505"/>
                    <a:pt x="269" y="505"/>
                  </a:cubicBezTo>
                  <a:cubicBezTo>
                    <a:pt x="416" y="505"/>
                    <a:pt x="416" y="505"/>
                    <a:pt x="416" y="505"/>
                  </a:cubicBezTo>
                  <a:cubicBezTo>
                    <a:pt x="498" y="505"/>
                    <a:pt x="541" y="536"/>
                    <a:pt x="538" y="612"/>
                  </a:cubicBezTo>
                  <a:cubicBezTo>
                    <a:pt x="534" y="692"/>
                    <a:pt x="447" y="717"/>
                    <a:pt x="362" y="717"/>
                  </a:cubicBezTo>
                  <a:cubicBezTo>
                    <a:pt x="188" y="717"/>
                    <a:pt x="78" y="658"/>
                    <a:pt x="78" y="658"/>
                  </a:cubicBezTo>
                  <a:cubicBezTo>
                    <a:pt x="23" y="789"/>
                    <a:pt x="23" y="789"/>
                    <a:pt x="23" y="789"/>
                  </a:cubicBezTo>
                  <a:cubicBezTo>
                    <a:pt x="23" y="789"/>
                    <a:pt x="147" y="860"/>
                    <a:pt x="345" y="860"/>
                  </a:cubicBezTo>
                  <a:cubicBezTo>
                    <a:pt x="488" y="860"/>
                    <a:pt x="685" y="803"/>
                    <a:pt x="693" y="610"/>
                  </a:cubicBezTo>
                  <a:cubicBezTo>
                    <a:pt x="701" y="421"/>
                    <a:pt x="570" y="358"/>
                    <a:pt x="433" y="3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E43B40BA-95DB-4B4C-80FF-DE21F4F855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176" y="3676650"/>
              <a:ext cx="1333500" cy="1460500"/>
            </a:xfrm>
            <a:custGeom>
              <a:avLst/>
              <a:gdLst>
                <a:gd name="T0" fmla="*/ 389 w 782"/>
                <a:gd name="T1" fmla="*/ 0 h 856"/>
                <a:gd name="T2" fmla="*/ 68 w 782"/>
                <a:gd name="T3" fmla="*/ 52 h 856"/>
                <a:gd name="T4" fmla="*/ 133 w 782"/>
                <a:gd name="T5" fmla="*/ 184 h 856"/>
                <a:gd name="T6" fmla="*/ 407 w 782"/>
                <a:gd name="T7" fmla="*/ 143 h 856"/>
                <a:gd name="T8" fmla="*/ 619 w 782"/>
                <a:gd name="T9" fmla="*/ 296 h 856"/>
                <a:gd name="T10" fmla="*/ 619 w 782"/>
                <a:gd name="T11" fmla="*/ 347 h 856"/>
                <a:gd name="T12" fmla="*/ 296 w 782"/>
                <a:gd name="T13" fmla="*/ 347 h 856"/>
                <a:gd name="T14" fmla="*/ 0 w 782"/>
                <a:gd name="T15" fmla="*/ 600 h 856"/>
                <a:gd name="T16" fmla="*/ 319 w 782"/>
                <a:gd name="T17" fmla="*/ 856 h 856"/>
                <a:gd name="T18" fmla="*/ 619 w 782"/>
                <a:gd name="T19" fmla="*/ 738 h 856"/>
                <a:gd name="T20" fmla="*/ 619 w 782"/>
                <a:gd name="T21" fmla="*/ 856 h 856"/>
                <a:gd name="T22" fmla="*/ 782 w 782"/>
                <a:gd name="T23" fmla="*/ 856 h 856"/>
                <a:gd name="T24" fmla="*/ 782 w 782"/>
                <a:gd name="T25" fmla="*/ 250 h 856"/>
                <a:gd name="T26" fmla="*/ 389 w 782"/>
                <a:gd name="T27" fmla="*/ 0 h 856"/>
                <a:gd name="T28" fmla="*/ 619 w 782"/>
                <a:gd name="T29" fmla="*/ 521 h 856"/>
                <a:gd name="T30" fmla="*/ 350 w 782"/>
                <a:gd name="T31" fmla="*/ 721 h 856"/>
                <a:gd name="T32" fmla="*/ 167 w 782"/>
                <a:gd name="T33" fmla="*/ 598 h 856"/>
                <a:gd name="T34" fmla="*/ 306 w 782"/>
                <a:gd name="T35" fmla="*/ 476 h 856"/>
                <a:gd name="T36" fmla="*/ 619 w 782"/>
                <a:gd name="T37" fmla="*/ 476 h 856"/>
                <a:gd name="T38" fmla="*/ 619 w 782"/>
                <a:gd name="T39" fmla="*/ 521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2" h="856">
                  <a:moveTo>
                    <a:pt x="389" y="0"/>
                  </a:moveTo>
                  <a:cubicBezTo>
                    <a:pt x="239" y="0"/>
                    <a:pt x="126" y="31"/>
                    <a:pt x="68" y="52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86" y="167"/>
                    <a:pt x="282" y="143"/>
                    <a:pt x="407" y="143"/>
                  </a:cubicBezTo>
                  <a:cubicBezTo>
                    <a:pt x="504" y="143"/>
                    <a:pt x="619" y="169"/>
                    <a:pt x="619" y="296"/>
                  </a:cubicBezTo>
                  <a:cubicBezTo>
                    <a:pt x="619" y="296"/>
                    <a:pt x="619" y="343"/>
                    <a:pt x="619" y="347"/>
                  </a:cubicBezTo>
                  <a:cubicBezTo>
                    <a:pt x="296" y="347"/>
                    <a:pt x="296" y="347"/>
                    <a:pt x="296" y="347"/>
                  </a:cubicBezTo>
                  <a:cubicBezTo>
                    <a:pt x="133" y="347"/>
                    <a:pt x="0" y="404"/>
                    <a:pt x="0" y="600"/>
                  </a:cubicBezTo>
                  <a:cubicBezTo>
                    <a:pt x="0" y="775"/>
                    <a:pt x="143" y="856"/>
                    <a:pt x="319" y="856"/>
                  </a:cubicBezTo>
                  <a:cubicBezTo>
                    <a:pt x="528" y="856"/>
                    <a:pt x="619" y="738"/>
                    <a:pt x="619" y="738"/>
                  </a:cubicBezTo>
                  <a:cubicBezTo>
                    <a:pt x="619" y="856"/>
                    <a:pt x="619" y="856"/>
                    <a:pt x="619" y="856"/>
                  </a:cubicBezTo>
                  <a:cubicBezTo>
                    <a:pt x="782" y="856"/>
                    <a:pt x="782" y="856"/>
                    <a:pt x="782" y="856"/>
                  </a:cubicBezTo>
                  <a:cubicBezTo>
                    <a:pt x="782" y="250"/>
                    <a:pt x="782" y="250"/>
                    <a:pt x="782" y="250"/>
                  </a:cubicBezTo>
                  <a:cubicBezTo>
                    <a:pt x="773" y="56"/>
                    <a:pt x="551" y="0"/>
                    <a:pt x="389" y="0"/>
                  </a:cubicBezTo>
                  <a:close/>
                  <a:moveTo>
                    <a:pt x="619" y="521"/>
                  </a:moveTo>
                  <a:cubicBezTo>
                    <a:pt x="619" y="647"/>
                    <a:pt x="457" y="721"/>
                    <a:pt x="350" y="721"/>
                  </a:cubicBezTo>
                  <a:cubicBezTo>
                    <a:pt x="270" y="721"/>
                    <a:pt x="167" y="694"/>
                    <a:pt x="167" y="598"/>
                  </a:cubicBezTo>
                  <a:cubicBezTo>
                    <a:pt x="167" y="502"/>
                    <a:pt x="223" y="476"/>
                    <a:pt x="306" y="476"/>
                  </a:cubicBezTo>
                  <a:cubicBezTo>
                    <a:pt x="619" y="476"/>
                    <a:pt x="619" y="476"/>
                    <a:pt x="619" y="476"/>
                  </a:cubicBezTo>
                  <a:lnTo>
                    <a:pt x="619" y="5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0558D5E-7CF9-44C3-97CC-D41616773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19526" y="1588"/>
              <a:ext cx="1506538" cy="760413"/>
            </a:xfrm>
            <a:custGeom>
              <a:avLst/>
              <a:gdLst>
                <a:gd name="T0" fmla="*/ 883 w 883"/>
                <a:gd name="T1" fmla="*/ 128 h 446"/>
                <a:gd name="T2" fmla="*/ 443 w 883"/>
                <a:gd name="T3" fmla="*/ 0 h 446"/>
                <a:gd name="T4" fmla="*/ 0 w 883"/>
                <a:gd name="T5" fmla="*/ 122 h 446"/>
                <a:gd name="T6" fmla="*/ 442 w 883"/>
                <a:gd name="T7" fmla="*/ 445 h 446"/>
                <a:gd name="T8" fmla="*/ 883 w 883"/>
                <a:gd name="T9" fmla="*/ 12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3" h="446">
                  <a:moveTo>
                    <a:pt x="883" y="128"/>
                  </a:moveTo>
                  <a:cubicBezTo>
                    <a:pt x="763" y="51"/>
                    <a:pt x="605" y="0"/>
                    <a:pt x="443" y="0"/>
                  </a:cubicBezTo>
                  <a:cubicBezTo>
                    <a:pt x="293" y="0"/>
                    <a:pt x="138" y="37"/>
                    <a:pt x="0" y="122"/>
                  </a:cubicBezTo>
                  <a:cubicBezTo>
                    <a:pt x="0" y="122"/>
                    <a:pt x="189" y="444"/>
                    <a:pt x="442" y="445"/>
                  </a:cubicBezTo>
                  <a:cubicBezTo>
                    <a:pt x="696" y="446"/>
                    <a:pt x="883" y="128"/>
                    <a:pt x="883" y="128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674AAE9C-FACC-4205-A988-C5BB0447E0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9913" y="344488"/>
              <a:ext cx="944563" cy="1433513"/>
            </a:xfrm>
            <a:custGeom>
              <a:avLst/>
              <a:gdLst>
                <a:gd name="T0" fmla="*/ 307 w 554"/>
                <a:gd name="T1" fmla="*/ 0 h 840"/>
                <a:gd name="T2" fmla="*/ 53 w 554"/>
                <a:gd name="T3" fmla="*/ 382 h 840"/>
                <a:gd name="T4" fmla="*/ 36 w 554"/>
                <a:gd name="T5" fmla="*/ 840 h 840"/>
                <a:gd name="T6" fmla="*/ 476 w 554"/>
                <a:gd name="T7" fmla="*/ 521 h 840"/>
                <a:gd name="T8" fmla="*/ 307 w 554"/>
                <a:gd name="T9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840">
                  <a:moveTo>
                    <a:pt x="307" y="0"/>
                  </a:moveTo>
                  <a:cubicBezTo>
                    <a:pt x="191" y="97"/>
                    <a:pt x="103" y="229"/>
                    <a:pt x="53" y="382"/>
                  </a:cubicBezTo>
                  <a:cubicBezTo>
                    <a:pt x="2" y="536"/>
                    <a:pt x="0" y="688"/>
                    <a:pt x="36" y="840"/>
                  </a:cubicBezTo>
                  <a:cubicBezTo>
                    <a:pt x="36" y="840"/>
                    <a:pt x="397" y="761"/>
                    <a:pt x="476" y="521"/>
                  </a:cubicBezTo>
                  <a:cubicBezTo>
                    <a:pt x="554" y="280"/>
                    <a:pt x="307" y="0"/>
                    <a:pt x="307" y="0"/>
                  </a:cubicBezTo>
                  <a:close/>
                </a:path>
              </a:pathLst>
            </a:custGeom>
            <a:solidFill>
              <a:srgbClr val="EE8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5B993F7E-820A-471F-9A4B-597A45937B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6913" y="1722438"/>
              <a:ext cx="1274763" cy="1141413"/>
            </a:xfrm>
            <a:custGeom>
              <a:avLst/>
              <a:gdLst>
                <a:gd name="T0" fmla="*/ 0 w 748"/>
                <a:gd name="T1" fmla="*/ 148 h 669"/>
                <a:gd name="T2" fmla="*/ 281 w 748"/>
                <a:gd name="T3" fmla="*/ 509 h 669"/>
                <a:gd name="T4" fmla="*/ 712 w 748"/>
                <a:gd name="T5" fmla="*/ 669 h 669"/>
                <a:gd name="T6" fmla="*/ 544 w 748"/>
                <a:gd name="T7" fmla="*/ 150 h 669"/>
                <a:gd name="T8" fmla="*/ 0 w 748"/>
                <a:gd name="T9" fmla="*/ 148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69">
                  <a:moveTo>
                    <a:pt x="0" y="148"/>
                  </a:moveTo>
                  <a:cubicBezTo>
                    <a:pt x="59" y="290"/>
                    <a:pt x="153" y="413"/>
                    <a:pt x="281" y="509"/>
                  </a:cubicBezTo>
                  <a:cubicBezTo>
                    <a:pt x="411" y="605"/>
                    <a:pt x="568" y="660"/>
                    <a:pt x="712" y="669"/>
                  </a:cubicBezTo>
                  <a:cubicBezTo>
                    <a:pt x="712" y="669"/>
                    <a:pt x="748" y="299"/>
                    <a:pt x="544" y="150"/>
                  </a:cubicBezTo>
                  <a:cubicBezTo>
                    <a:pt x="339" y="0"/>
                    <a:pt x="0" y="148"/>
                    <a:pt x="0" y="148"/>
                  </a:cubicBezTo>
                  <a:close/>
                </a:path>
              </a:pathLst>
            </a:custGeom>
            <a:solidFill>
              <a:srgbClr val="DF0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63ED4010-B12C-489D-AAE3-5F2C39B91D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16451" y="1719263"/>
              <a:ext cx="1277938" cy="1144588"/>
            </a:xfrm>
            <a:custGeom>
              <a:avLst/>
              <a:gdLst>
                <a:gd name="T0" fmla="*/ 40 w 750"/>
                <a:gd name="T1" fmla="*/ 671 h 671"/>
                <a:gd name="T2" fmla="*/ 469 w 750"/>
                <a:gd name="T3" fmla="*/ 509 h 671"/>
                <a:gd name="T4" fmla="*/ 750 w 750"/>
                <a:gd name="T5" fmla="*/ 145 h 671"/>
                <a:gd name="T6" fmla="*/ 203 w 750"/>
                <a:gd name="T7" fmla="*/ 152 h 671"/>
                <a:gd name="T8" fmla="*/ 40 w 750"/>
                <a:gd name="T9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0" h="671">
                  <a:moveTo>
                    <a:pt x="40" y="671"/>
                  </a:moveTo>
                  <a:cubicBezTo>
                    <a:pt x="202" y="655"/>
                    <a:pt x="338" y="604"/>
                    <a:pt x="469" y="509"/>
                  </a:cubicBezTo>
                  <a:cubicBezTo>
                    <a:pt x="595" y="417"/>
                    <a:pt x="692" y="288"/>
                    <a:pt x="750" y="145"/>
                  </a:cubicBezTo>
                  <a:cubicBezTo>
                    <a:pt x="750" y="145"/>
                    <a:pt x="407" y="0"/>
                    <a:pt x="203" y="152"/>
                  </a:cubicBezTo>
                  <a:cubicBezTo>
                    <a:pt x="0" y="303"/>
                    <a:pt x="40" y="671"/>
                    <a:pt x="40" y="671"/>
                  </a:cubicBezTo>
                  <a:close/>
                </a:path>
              </a:pathLst>
            </a:custGeom>
            <a:solidFill>
              <a:srgbClr val="3B5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5C9451EA-9DF0-4A1C-BBFA-B34AB6F948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75238" y="347663"/>
              <a:ext cx="941388" cy="1433513"/>
            </a:xfrm>
            <a:custGeom>
              <a:avLst/>
              <a:gdLst>
                <a:gd name="T0" fmla="*/ 517 w 552"/>
                <a:gd name="T1" fmla="*/ 840 h 840"/>
                <a:gd name="T2" fmla="*/ 501 w 552"/>
                <a:gd name="T3" fmla="*/ 381 h 840"/>
                <a:gd name="T4" fmla="*/ 248 w 552"/>
                <a:gd name="T5" fmla="*/ 0 h 840"/>
                <a:gd name="T6" fmla="*/ 78 w 552"/>
                <a:gd name="T7" fmla="*/ 518 h 840"/>
                <a:gd name="T8" fmla="*/ 517 w 552"/>
                <a:gd name="T9" fmla="*/ 84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840">
                  <a:moveTo>
                    <a:pt x="517" y="840"/>
                  </a:moveTo>
                  <a:cubicBezTo>
                    <a:pt x="552" y="694"/>
                    <a:pt x="551" y="535"/>
                    <a:pt x="501" y="381"/>
                  </a:cubicBezTo>
                  <a:cubicBezTo>
                    <a:pt x="452" y="228"/>
                    <a:pt x="363" y="100"/>
                    <a:pt x="248" y="0"/>
                  </a:cubicBezTo>
                  <a:cubicBezTo>
                    <a:pt x="248" y="0"/>
                    <a:pt x="0" y="277"/>
                    <a:pt x="78" y="518"/>
                  </a:cubicBezTo>
                  <a:cubicBezTo>
                    <a:pt x="156" y="759"/>
                    <a:pt x="517" y="840"/>
                    <a:pt x="517" y="840"/>
                  </a:cubicBezTo>
                  <a:close/>
                </a:path>
              </a:pathLst>
            </a:custGeom>
            <a:solidFill>
              <a:srgbClr val="009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400"/>
            </a:p>
          </p:txBody>
        </p:sp>
      </p:grpSp>
    </p:spTree>
    <p:extLst>
      <p:ext uri="{BB962C8B-B14F-4D97-AF65-F5344CB8AC3E}">
        <p14:creationId xmlns:p14="http://schemas.microsoft.com/office/powerpoint/2010/main" val="3327737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s 3 colonnes avec numér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1200000"/>
            <a:ext cx="11232000" cy="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16000" y="240000"/>
            <a:ext cx="7296000" cy="480000"/>
          </a:xfrm>
        </p:spPr>
        <p:txBody>
          <a:bodyPr/>
          <a:lstStyle>
            <a:lvl1pPr marL="143996" indent="-143996" algn="r">
              <a:spcAft>
                <a:spcPts val="0"/>
              </a:spcAft>
              <a:buFont typeface="+mj-lt"/>
              <a:buAutoNum type="arabicPeriod"/>
              <a:defRPr sz="1000" b="1"/>
            </a:lvl1pPr>
            <a:lvl2pPr marL="143996" indent="-143996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100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79999" y="3037280"/>
            <a:ext cx="3360000" cy="1717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16000" y="3037280"/>
            <a:ext cx="3360000" cy="1717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8352000" y="3037280"/>
            <a:ext cx="3360000" cy="1717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39A8464-1CD5-4A4C-95AC-760B43B841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999" y="2460627"/>
            <a:ext cx="566400" cy="283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algn="ctr">
              <a:defRPr sz="1867" b="1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6F6554C-772F-4C3B-A524-0AA4B293EB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16000" y="2460627"/>
            <a:ext cx="566400" cy="283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algn="ctr">
              <a:defRPr sz="1867" b="1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1FA6C4A-500E-4A03-8E19-865BB939746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52000" y="2460627"/>
            <a:ext cx="566400" cy="283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algn="ctr">
              <a:defRPr sz="1867" b="1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r-FR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4460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ECD7-7972-4D73-B529-B7B8C4282CD7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97A3-CCC8-46D1-BF7B-0185351341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708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ECD7-7972-4D73-B529-B7B8C4282CD7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97A3-CCC8-46D1-BF7B-0185351341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422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ECD7-7972-4D73-B529-B7B8C4282CD7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97A3-CCC8-46D1-BF7B-0185351341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50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ECD7-7972-4D73-B529-B7B8C4282CD7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97A3-CCC8-46D1-BF7B-0185351341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574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ECD7-7972-4D73-B529-B7B8C4282CD7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97A3-CCC8-46D1-BF7B-0185351341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59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ECD7-7972-4D73-B529-B7B8C4282CD7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97A3-CCC8-46D1-BF7B-0185351341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476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ECD7-7972-4D73-B529-B7B8C4282CD7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97A3-CCC8-46D1-BF7B-0185351341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519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6ECD7-7972-4D73-B529-B7B8C4282CD7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397A3-CCC8-46D1-BF7B-0185351341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49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6ECD7-7972-4D73-B529-B7B8C4282CD7}" type="datetimeFigureOut">
              <a:rPr lang="fr-FR" smtClean="0"/>
              <a:t>10/09/2021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397A3-CCC8-46D1-BF7B-0185351341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115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v2.anses.fr/en/minisite/lrue-brucellose/reagents" TargetMode="External"/><Relationship Id="rId2" Type="http://schemas.openxmlformats.org/officeDocument/2006/relationships/hyperlink" Target="https://sitesv2.anses.fr/en/minisite/lrue-brucellose/eu-standards-and-reference-collec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sitesv2.anses.fr/en/minisite/lrue-brucellose/approved-antigens-and-kit-batch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v2.anses.fr/en/minisite/lrue-brucellose/bovine-brucellosis-control-indirect-elisa-kits-individual-pooled-serum" TargetMode="External"/><Relationship Id="rId2" Type="http://schemas.openxmlformats.org/officeDocument/2006/relationships/hyperlink" Target="https://sitesv2.anses.fr/en/minisite/lrue-brucellose/brucellosis-specifications-validation-elisa-kits-i-elisa-and-c-elis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sitesv2.anses.fr/en/minisite/lrue-brucellose/animal-brucellosis-control-rose-bengal-complement-fixation-and-milk-rin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itesv2.anses.fr/en/minisite/lrue-brucellose/method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480000" y="2771801"/>
            <a:ext cx="11232000" cy="2769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Expert Meeting - Animal Health </a:t>
            </a:r>
            <a:r>
              <a:rPr lang="en-US" dirty="0" smtClean="0"/>
              <a:t>Law</a:t>
            </a:r>
          </a:p>
          <a:p>
            <a:pPr marL="0" indent="0" algn="ctr">
              <a:buNone/>
            </a:pPr>
            <a:endParaRPr lang="fr-FR" sz="3200" dirty="0" smtClean="0"/>
          </a:p>
          <a:p>
            <a:pPr lvl="1" algn="ctr"/>
            <a:endParaRPr lang="fr-FR" sz="3200" dirty="0"/>
          </a:p>
          <a:p>
            <a:pPr lvl="1" algn="ctr"/>
            <a:r>
              <a:rPr lang="fr-FR" dirty="0" smtClean="0"/>
              <a:t>EURL </a:t>
            </a:r>
            <a:r>
              <a:rPr lang="fr-FR" dirty="0" smtClean="0"/>
              <a:t>for Brucellosis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10/09/2021</a:t>
            </a:r>
            <a:endParaRPr lang="fr-FR" dirty="0"/>
          </a:p>
        </p:txBody>
      </p:sp>
      <p:pic>
        <p:nvPicPr>
          <p:cNvPr id="13" name="Picture 12" descr="eurofla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125" y="4644600"/>
            <a:ext cx="958550" cy="62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187" y="156925"/>
            <a:ext cx="6844354" cy="179992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28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24230" y="365125"/>
            <a:ext cx="10515600" cy="782358"/>
          </a:xfrm>
        </p:spPr>
        <p:txBody>
          <a:bodyPr/>
          <a:lstStyle/>
          <a:p>
            <a:r>
              <a:rPr lang="en-US" dirty="0" smtClean="0"/>
              <a:t>Standards / Validated batches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40659" y="1425388"/>
            <a:ext cx="11532575" cy="47515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 </a:t>
            </a:r>
            <a:r>
              <a:rPr lang="en-US" dirty="0" smtClean="0"/>
              <a:t>EURL website : Standards (open for NRLs network)</a:t>
            </a:r>
          </a:p>
          <a:p>
            <a:pPr lvl="1"/>
            <a:r>
              <a:rPr lang="en-US" dirty="0">
                <a:hlinkClick r:id="rId2"/>
              </a:rPr>
              <a:t>EU standards and reference collection | EURL (anses.fr)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 </a:t>
            </a:r>
            <a:endParaRPr lang="fr-FR" dirty="0"/>
          </a:p>
          <a:p>
            <a:r>
              <a:rPr lang="en-US" dirty="0"/>
              <a:t>EURL website : </a:t>
            </a:r>
            <a:r>
              <a:rPr lang="en-US" dirty="0" smtClean="0"/>
              <a:t>Reference materials (open </a:t>
            </a:r>
            <a:r>
              <a:rPr lang="en-US" dirty="0"/>
              <a:t>for NRLs network)</a:t>
            </a:r>
          </a:p>
          <a:p>
            <a:pPr lvl="1"/>
            <a:r>
              <a:rPr lang="en-US" dirty="0">
                <a:hlinkClick r:id="rId2"/>
              </a:rPr>
              <a:t>EU standards and reference collection | EURL (anses.fr</a:t>
            </a:r>
            <a:r>
              <a:rPr lang="en-US" dirty="0" smtClean="0">
                <a:hlinkClick r:id="rId2"/>
              </a:rPr>
              <a:t>)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EURL </a:t>
            </a:r>
            <a:r>
              <a:rPr lang="en-US" dirty="0"/>
              <a:t>website : </a:t>
            </a:r>
            <a:r>
              <a:rPr lang="en-US" dirty="0" smtClean="0"/>
              <a:t>List of approved reagents </a:t>
            </a:r>
            <a:r>
              <a:rPr lang="en-US" dirty="0"/>
              <a:t>(open for NRLs network)</a:t>
            </a:r>
          </a:p>
          <a:p>
            <a:pPr lvl="1"/>
            <a:r>
              <a:rPr lang="fr-FR" dirty="0" err="1">
                <a:hlinkClick r:id="rId3"/>
              </a:rPr>
              <a:t>Reagents</a:t>
            </a:r>
            <a:r>
              <a:rPr lang="fr-FR" dirty="0">
                <a:hlinkClick r:id="rId3"/>
              </a:rPr>
              <a:t> | EURL (anses.fr</a:t>
            </a:r>
            <a:r>
              <a:rPr lang="fr-FR" dirty="0" smtClean="0">
                <a:hlinkClick r:id="rId3"/>
              </a:rPr>
              <a:t>)</a:t>
            </a:r>
            <a:endParaRPr lang="fr-FR" dirty="0" smtClean="0"/>
          </a:p>
          <a:p>
            <a:pPr lvl="1"/>
            <a:endParaRPr lang="fr-FR" dirty="0"/>
          </a:p>
          <a:p>
            <a:r>
              <a:rPr lang="en-US" dirty="0"/>
              <a:t>EURL website : </a:t>
            </a:r>
            <a:r>
              <a:rPr lang="en-US" dirty="0" smtClean="0"/>
              <a:t>Certificates for </a:t>
            </a:r>
            <a:r>
              <a:rPr lang="en-US" dirty="0"/>
              <a:t>approved reagents (open for NRLs network)</a:t>
            </a:r>
          </a:p>
          <a:p>
            <a:pPr lvl="1"/>
            <a:r>
              <a:rPr lang="en-US" dirty="0">
                <a:hlinkClick r:id="rId4"/>
              </a:rPr>
              <a:t>Approved antigens and Kit batches | EURL (anses.fr)</a:t>
            </a:r>
            <a:endParaRPr lang="en-US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 smtClean="0"/>
          </a:p>
        </p:txBody>
      </p:sp>
      <p:pic>
        <p:nvPicPr>
          <p:cNvPr id="6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655" y="165890"/>
            <a:ext cx="3732579" cy="98159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665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2358"/>
          </a:xfrm>
        </p:spPr>
        <p:txBody>
          <a:bodyPr/>
          <a:lstStyle/>
          <a:p>
            <a:r>
              <a:rPr lang="en-US" dirty="0" smtClean="0"/>
              <a:t>Round table / questions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69892" y="1346720"/>
            <a:ext cx="7104334" cy="50112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</a:t>
            </a:r>
            <a:r>
              <a:rPr lang="en-US" b="1" dirty="0" smtClean="0"/>
              <a:t>nitial </a:t>
            </a:r>
            <a:r>
              <a:rPr lang="en-US" b="1" dirty="0"/>
              <a:t>validation of reagents </a:t>
            </a:r>
            <a:r>
              <a:rPr lang="en-US" b="1" dirty="0" smtClean="0"/>
              <a:t>: applying new guidelines </a:t>
            </a:r>
            <a:r>
              <a:rPr lang="fr-FR" b="1" dirty="0" smtClean="0"/>
              <a:t>for </a:t>
            </a:r>
            <a:r>
              <a:rPr lang="fr-FR" b="1" dirty="0" err="1" smtClean="0"/>
              <a:t>existing</a:t>
            </a:r>
            <a:r>
              <a:rPr lang="fr-FR" b="1" dirty="0" smtClean="0"/>
              <a:t> kits / </a:t>
            </a:r>
            <a:r>
              <a:rPr lang="fr-FR" b="1" dirty="0" err="1" smtClean="0"/>
              <a:t>reagents</a:t>
            </a:r>
            <a:r>
              <a:rPr lang="fr-FR" b="1" dirty="0" smtClean="0"/>
              <a:t> ?</a:t>
            </a:r>
            <a:endParaRPr lang="fr-FR" i="1" dirty="0" smtClean="0">
              <a:solidFill>
                <a:srgbClr val="FF0000"/>
              </a:solidFill>
            </a:endParaRPr>
          </a:p>
          <a:p>
            <a:pPr lvl="1"/>
            <a:endParaRPr lang="fr-FR" dirty="0"/>
          </a:p>
          <a:p>
            <a:r>
              <a:rPr lang="fr-FR" b="1" dirty="0" err="1" smtClean="0"/>
              <a:t>Needs</a:t>
            </a:r>
            <a:r>
              <a:rPr lang="fr-FR" b="1" dirty="0" smtClean="0"/>
              <a:t> for </a:t>
            </a:r>
            <a:r>
              <a:rPr lang="fr-FR" b="1" dirty="0" err="1" smtClean="0"/>
              <a:t>SOPs</a:t>
            </a:r>
            <a:r>
              <a:rPr lang="fr-FR" b="1" dirty="0" smtClean="0"/>
              <a:t> / </a:t>
            </a:r>
            <a:r>
              <a:rPr lang="fr-FR" b="1" dirty="0" err="1" smtClean="0"/>
              <a:t>methods</a:t>
            </a:r>
            <a:r>
              <a:rPr lang="fr-FR" b="1" dirty="0" smtClean="0"/>
              <a:t> </a:t>
            </a:r>
            <a:r>
              <a:rPr lang="fr-FR" dirty="0" smtClean="0"/>
              <a:t>: how to </a:t>
            </a:r>
            <a:r>
              <a:rPr lang="fr-FR" dirty="0" err="1" smtClean="0"/>
              <a:t>apply</a:t>
            </a:r>
            <a:r>
              <a:rPr lang="fr-FR" dirty="0" smtClean="0"/>
              <a:t> cascade </a:t>
            </a:r>
            <a:r>
              <a:rPr lang="fr-FR" dirty="0" err="1" smtClean="0"/>
              <a:t>principles</a:t>
            </a:r>
            <a:endParaRPr lang="fr-FR" dirty="0" smtClean="0"/>
          </a:p>
          <a:p>
            <a:pPr lvl="1"/>
            <a:r>
              <a:rPr lang="fr-FR" dirty="0" smtClean="0"/>
              <a:t>FPA ? </a:t>
            </a:r>
            <a:r>
              <a:rPr lang="fr-FR" dirty="0" err="1" smtClean="0"/>
              <a:t>Brucellin</a:t>
            </a:r>
            <a:r>
              <a:rPr lang="fr-FR" dirty="0" smtClean="0"/>
              <a:t> ?</a:t>
            </a:r>
          </a:p>
          <a:p>
            <a:pPr lvl="1"/>
            <a:r>
              <a:rPr lang="fr-FR" dirty="0" smtClean="0"/>
              <a:t>Identification  / </a:t>
            </a:r>
            <a:r>
              <a:rPr lang="fr-FR" dirty="0" err="1" smtClean="0"/>
              <a:t>typing</a:t>
            </a:r>
            <a:r>
              <a:rPr lang="fr-FR" dirty="0" smtClean="0"/>
              <a:t> ? </a:t>
            </a:r>
            <a:r>
              <a:rPr lang="fr-FR" dirty="0" err="1" smtClean="0"/>
              <a:t>Molecular</a:t>
            </a:r>
            <a:r>
              <a:rPr lang="fr-FR" dirty="0" smtClean="0"/>
              <a:t> </a:t>
            </a:r>
            <a:r>
              <a:rPr lang="fr-FR" dirty="0" err="1" smtClean="0"/>
              <a:t>tools</a:t>
            </a:r>
            <a:r>
              <a:rPr lang="fr-FR" dirty="0" smtClean="0"/>
              <a:t> ?</a:t>
            </a:r>
          </a:p>
          <a:p>
            <a:endParaRPr lang="fr-FR" dirty="0"/>
          </a:p>
          <a:p>
            <a:r>
              <a:rPr lang="fr-FR" dirty="0" err="1" smtClean="0"/>
              <a:t>Needs</a:t>
            </a:r>
            <a:r>
              <a:rPr lang="fr-FR" dirty="0" smtClean="0"/>
              <a:t> for </a:t>
            </a:r>
            <a:r>
              <a:rPr lang="fr-FR" dirty="0" err="1" smtClean="0"/>
              <a:t>reference</a:t>
            </a:r>
            <a:r>
              <a:rPr lang="fr-FR" dirty="0" smtClean="0"/>
              <a:t> </a:t>
            </a:r>
            <a:r>
              <a:rPr lang="fr-FR" dirty="0" err="1" smtClean="0"/>
              <a:t>materials</a:t>
            </a:r>
            <a:r>
              <a:rPr lang="fr-FR" dirty="0" smtClean="0"/>
              <a:t> ?</a:t>
            </a:r>
          </a:p>
          <a:p>
            <a:pPr lvl="1"/>
            <a:r>
              <a:rPr lang="fr-FR" b="1" dirty="0" smtClean="0"/>
              <a:t>Small ruminants ?</a:t>
            </a:r>
          </a:p>
          <a:p>
            <a:pPr lvl="1"/>
            <a:r>
              <a:rPr lang="fr-FR" b="1" dirty="0" err="1" smtClean="0"/>
              <a:t>Camelids</a:t>
            </a:r>
            <a:endParaRPr lang="fr-FR" b="1" dirty="0" smtClean="0"/>
          </a:p>
          <a:p>
            <a:pPr lvl="1"/>
            <a:r>
              <a:rPr lang="fr-FR" b="1" dirty="0" err="1" smtClean="0"/>
              <a:t>Cervidae</a:t>
            </a:r>
            <a:endParaRPr lang="fr-FR" b="1" dirty="0" smtClean="0"/>
          </a:p>
          <a:p>
            <a:pPr lvl="1"/>
            <a:r>
              <a:rPr lang="fr-FR" b="1" dirty="0" err="1" smtClean="0"/>
              <a:t>Other</a:t>
            </a:r>
            <a:r>
              <a:rPr lang="fr-FR" b="1" dirty="0" smtClean="0"/>
              <a:t> ?</a:t>
            </a:r>
          </a:p>
          <a:p>
            <a:pPr lvl="1"/>
            <a:endParaRPr lang="fr-FR" b="1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655" y="165890"/>
            <a:ext cx="3732579" cy="98159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t="1537"/>
          <a:stretch/>
        </p:blipFill>
        <p:spPr>
          <a:xfrm>
            <a:off x="6619197" y="1864999"/>
            <a:ext cx="5464264" cy="449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90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 rot="21131785">
            <a:off x="-328699" y="3173303"/>
            <a:ext cx="12192000" cy="96000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Thank you for your attention</a:t>
            </a:r>
            <a:endParaRPr lang="fr-FR" b="1" dirty="0">
              <a:solidFill>
                <a:srgbClr val="00B050"/>
              </a:solidFill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96" y="1235407"/>
            <a:ext cx="1857333" cy="27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9" y="952186"/>
            <a:ext cx="2035305" cy="30529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301" y="4129031"/>
            <a:ext cx="3271536" cy="21810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563" y="4129031"/>
            <a:ext cx="3340612" cy="2227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16401" r="9052" b="13251"/>
          <a:stretch/>
        </p:blipFill>
        <p:spPr>
          <a:xfrm>
            <a:off x="3609653" y="1"/>
            <a:ext cx="4315296" cy="2628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7" y="6330316"/>
            <a:ext cx="1887357" cy="496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55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6401" y="966258"/>
            <a:ext cx="10938933" cy="1387475"/>
          </a:xfrm>
        </p:spPr>
        <p:txBody>
          <a:bodyPr/>
          <a:lstStyle/>
          <a:p>
            <a:r>
              <a:rPr lang="fr-FR" dirty="0" smtClean="0"/>
              <a:t>A 5-year </a:t>
            </a:r>
            <a:r>
              <a:rPr lang="fr-FR" dirty="0" err="1" smtClean="0"/>
              <a:t>process</a:t>
            </a:r>
            <a:r>
              <a:rPr lang="fr-FR" dirty="0" smtClean="0"/>
              <a:t>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9533" y="3268133"/>
            <a:ext cx="11540067" cy="327659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Delegated acts </a:t>
            </a:r>
            <a:r>
              <a:rPr lang="en-US" dirty="0" smtClean="0"/>
              <a:t>are supplementing Regulation (EU) 2016/429 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Commission has adopted on 17/12/2019 four (4) delegated acts: </a:t>
            </a:r>
          </a:p>
          <a:p>
            <a:pPr lvl="1"/>
            <a:r>
              <a:rPr lang="en-US" dirty="0"/>
              <a:t>DA on disease surveillance, eradication, disease freedom </a:t>
            </a:r>
          </a:p>
          <a:p>
            <a:pPr lvl="1"/>
            <a:r>
              <a:rPr lang="en-US" dirty="0"/>
              <a:t>DA on disease control measures </a:t>
            </a:r>
          </a:p>
          <a:p>
            <a:pPr lvl="1"/>
            <a:r>
              <a:rPr lang="en-US" dirty="0"/>
              <a:t>DA on movements of terrestrial animals </a:t>
            </a:r>
          </a:p>
          <a:p>
            <a:pPr lvl="1"/>
            <a:r>
              <a:rPr lang="en-US" dirty="0"/>
              <a:t>DA on traceability and movements of germinal products </a:t>
            </a:r>
          </a:p>
          <a:p>
            <a:endParaRPr lang="en-US" dirty="0" smtClean="0"/>
          </a:p>
          <a:p>
            <a:r>
              <a:rPr lang="en-US" dirty="0" smtClean="0"/>
              <a:t>Set </a:t>
            </a:r>
            <a:r>
              <a:rPr lang="en-US" dirty="0"/>
              <a:t>of transitional practical elements for the use of animal health certificates during the </a:t>
            </a:r>
            <a:r>
              <a:rPr lang="en-US" b="1" dirty="0"/>
              <a:t>transitional period between 21 April 2021 and October 2021</a:t>
            </a:r>
            <a:r>
              <a:rPr lang="en-US" dirty="0"/>
              <a:t>, as provided for in Commission </a:t>
            </a:r>
            <a:r>
              <a:rPr lang="en-US" b="1" dirty="0">
                <a:solidFill>
                  <a:srgbClr val="C00000"/>
                </a:solidFill>
              </a:rPr>
              <a:t>Implementing Regulations </a:t>
            </a:r>
            <a:r>
              <a:rPr lang="en-US" dirty="0"/>
              <a:t>(EU) 2020/2235, 2020/2236 and 2021/403 and as amended by Commission Implementing Regulation (EU) 2021/619. </a:t>
            </a:r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103" y="158668"/>
            <a:ext cx="6535364" cy="2651333"/>
          </a:xfrm>
          <a:prstGeom prst="rect">
            <a:avLst/>
          </a:prstGeom>
        </p:spPr>
      </p:pic>
      <p:pic>
        <p:nvPicPr>
          <p:cNvPr id="6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07" y="158668"/>
            <a:ext cx="1887357" cy="496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56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00" y="45937"/>
            <a:ext cx="11552464" cy="627881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14866" y="6488668"/>
            <a:ext cx="6729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Source : https</a:t>
            </a:r>
            <a:r>
              <a:rPr lang="fr-FR" sz="1400" dirty="0"/>
              <a:t>://ec.europa.eu/food/system/files/2021-04/ah_ahl_qandas_6_umbrella.pdf</a:t>
            </a:r>
          </a:p>
        </p:txBody>
      </p:sp>
      <p:pic>
        <p:nvPicPr>
          <p:cNvPr id="6" name="Imag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807" y="6150474"/>
            <a:ext cx="1887357" cy="496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35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2358"/>
          </a:xfrm>
        </p:spPr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 </a:t>
            </a:r>
            <a:r>
              <a:rPr lang="en-US" dirty="0" smtClean="0"/>
              <a:t>Presentation of AHL requirements : focus on brucellosis and ovine epididymitis (Jostein </a:t>
            </a:r>
            <a:r>
              <a:rPr lang="en-US" dirty="0" err="1" smtClean="0"/>
              <a:t>Dragset</a:t>
            </a:r>
            <a:r>
              <a:rPr lang="en-US" dirty="0" smtClean="0"/>
              <a:t>, DG SANTE)</a:t>
            </a:r>
          </a:p>
          <a:p>
            <a:endParaRPr lang="fr-FR" dirty="0"/>
          </a:p>
          <a:p>
            <a:r>
              <a:rPr lang="en-US" dirty="0" smtClean="0"/>
              <a:t>Control </a:t>
            </a:r>
            <a:r>
              <a:rPr lang="en-US" dirty="0"/>
              <a:t>of reagents / initial validation of reagents </a:t>
            </a:r>
            <a:r>
              <a:rPr lang="en-US" dirty="0" smtClean="0"/>
              <a:t>(EURL for Brucellosis) : guidelines </a:t>
            </a:r>
            <a:r>
              <a:rPr lang="en-US" dirty="0"/>
              <a:t>/ specifications to control reagents (antigens / ELISA kits) / initial validation </a:t>
            </a:r>
            <a:r>
              <a:rPr lang="en-US" dirty="0" smtClean="0"/>
              <a:t>steps</a:t>
            </a:r>
            <a:endParaRPr lang="fr-FR" dirty="0"/>
          </a:p>
          <a:p>
            <a:endParaRPr lang="fr-FR" dirty="0"/>
          </a:p>
          <a:p>
            <a:r>
              <a:rPr lang="en-US" dirty="0" smtClean="0"/>
              <a:t>Presentation </a:t>
            </a:r>
            <a:r>
              <a:rPr lang="en-US" dirty="0"/>
              <a:t>of updated SOPs on the EURL website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 </a:t>
            </a:r>
            <a:endParaRPr lang="fr-FR" dirty="0"/>
          </a:p>
          <a:p>
            <a:r>
              <a:rPr lang="en-US" dirty="0" smtClean="0"/>
              <a:t>Round table </a:t>
            </a:r>
            <a:r>
              <a:rPr lang="en-US" dirty="0"/>
              <a:t>/ further points :</a:t>
            </a:r>
            <a:endParaRPr lang="fr-FR" dirty="0"/>
          </a:p>
          <a:p>
            <a:pPr lvl="1"/>
            <a:r>
              <a:rPr lang="en-US" dirty="0" smtClean="0"/>
              <a:t>Non </a:t>
            </a:r>
            <a:r>
              <a:rPr lang="en-US" dirty="0"/>
              <a:t>domestic Ruminants (</a:t>
            </a:r>
            <a:r>
              <a:rPr lang="en-US" dirty="0" err="1"/>
              <a:t>Cervidae</a:t>
            </a:r>
            <a:r>
              <a:rPr lang="en-US" dirty="0"/>
              <a:t> – Camelids) submitted to AHL requirements. </a:t>
            </a:r>
            <a:endParaRPr lang="fr-FR" dirty="0"/>
          </a:p>
          <a:p>
            <a:pPr lvl="1"/>
            <a:r>
              <a:rPr lang="en-US" dirty="0" smtClean="0"/>
              <a:t>Reference </a:t>
            </a:r>
            <a:r>
              <a:rPr lang="en-US" dirty="0"/>
              <a:t>materials (panel of reference sera ? ….)</a:t>
            </a:r>
            <a:endParaRPr lang="fr-FR" dirty="0"/>
          </a:p>
          <a:p>
            <a:endParaRPr lang="fr-FR" dirty="0"/>
          </a:p>
        </p:txBody>
      </p:sp>
      <p:pic>
        <p:nvPicPr>
          <p:cNvPr id="6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655" y="165890"/>
            <a:ext cx="3732579" cy="98159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58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2358"/>
          </a:xfrm>
        </p:spPr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 </a:t>
            </a:r>
            <a:r>
              <a:rPr lang="en-US" b="1" dirty="0" smtClean="0"/>
              <a:t>Presentation of AHL requirements : focus on brucellosis and ovine epididymitis (Jostein </a:t>
            </a:r>
            <a:r>
              <a:rPr lang="en-US" b="1" dirty="0" err="1" smtClean="0"/>
              <a:t>Dragset</a:t>
            </a:r>
            <a:r>
              <a:rPr lang="en-US" b="1" dirty="0" smtClean="0"/>
              <a:t>, DG SANTE)</a:t>
            </a:r>
          </a:p>
          <a:p>
            <a:endParaRPr lang="fr-FR" dirty="0"/>
          </a:p>
          <a:p>
            <a:r>
              <a:rPr lang="en-US" dirty="0" smtClean="0"/>
              <a:t>Control </a:t>
            </a:r>
            <a:r>
              <a:rPr lang="en-US" dirty="0"/>
              <a:t>of reagents / initial validation of reagents </a:t>
            </a:r>
            <a:r>
              <a:rPr lang="en-US" dirty="0" smtClean="0"/>
              <a:t>(EURL for Brucellosis) : guidelines </a:t>
            </a:r>
            <a:r>
              <a:rPr lang="en-US" dirty="0"/>
              <a:t>/ specifications to control reagents (antigens / ELISA kits) / initial validation </a:t>
            </a:r>
            <a:r>
              <a:rPr lang="en-US" dirty="0" smtClean="0"/>
              <a:t>steps</a:t>
            </a:r>
            <a:endParaRPr lang="fr-FR" dirty="0"/>
          </a:p>
          <a:p>
            <a:endParaRPr lang="fr-FR" dirty="0"/>
          </a:p>
          <a:p>
            <a:r>
              <a:rPr lang="en-US" dirty="0" smtClean="0"/>
              <a:t>Presentation </a:t>
            </a:r>
            <a:r>
              <a:rPr lang="en-US" dirty="0"/>
              <a:t>of updated SOPs on the EURL website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 </a:t>
            </a:r>
            <a:endParaRPr lang="fr-FR" dirty="0"/>
          </a:p>
          <a:p>
            <a:r>
              <a:rPr lang="en-US" dirty="0" smtClean="0"/>
              <a:t>Round table </a:t>
            </a:r>
            <a:r>
              <a:rPr lang="en-US" dirty="0"/>
              <a:t>/ further points :</a:t>
            </a:r>
            <a:endParaRPr lang="fr-FR" dirty="0"/>
          </a:p>
          <a:p>
            <a:pPr lvl="1"/>
            <a:r>
              <a:rPr lang="en-US" dirty="0" smtClean="0"/>
              <a:t>Non </a:t>
            </a:r>
            <a:r>
              <a:rPr lang="en-US" dirty="0"/>
              <a:t>domestic Ruminants (</a:t>
            </a:r>
            <a:r>
              <a:rPr lang="en-US" dirty="0" err="1"/>
              <a:t>Cervidae</a:t>
            </a:r>
            <a:r>
              <a:rPr lang="en-US" dirty="0"/>
              <a:t> – Camelids) submitted to AHL requirements. </a:t>
            </a:r>
            <a:endParaRPr lang="fr-FR" dirty="0"/>
          </a:p>
          <a:p>
            <a:pPr lvl="1"/>
            <a:r>
              <a:rPr lang="en-US" dirty="0" smtClean="0"/>
              <a:t>Reference </a:t>
            </a:r>
            <a:r>
              <a:rPr lang="en-US" dirty="0"/>
              <a:t>materials (panel of reference sera ? ….)</a:t>
            </a:r>
            <a:endParaRPr lang="fr-FR" dirty="0"/>
          </a:p>
          <a:p>
            <a:endParaRPr lang="fr-FR" dirty="0"/>
          </a:p>
        </p:txBody>
      </p:sp>
      <p:pic>
        <p:nvPicPr>
          <p:cNvPr id="6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655" y="165890"/>
            <a:ext cx="3732579" cy="98159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8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2358"/>
          </a:xfrm>
        </p:spPr>
        <p:txBody>
          <a:bodyPr/>
          <a:lstStyle/>
          <a:p>
            <a:r>
              <a:rPr lang="fr-FR" dirty="0" smtClean="0"/>
              <a:t>Agenda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 </a:t>
            </a:r>
            <a:r>
              <a:rPr lang="en-US" dirty="0" smtClean="0"/>
              <a:t>Presentation of AHL requirements : focus on brucellosis and ovine epididymitis (Jostein </a:t>
            </a:r>
            <a:r>
              <a:rPr lang="en-US" dirty="0" err="1" smtClean="0"/>
              <a:t>Dragset</a:t>
            </a:r>
            <a:r>
              <a:rPr lang="en-US" dirty="0" smtClean="0"/>
              <a:t>, DG SANTE)</a:t>
            </a:r>
          </a:p>
          <a:p>
            <a:endParaRPr lang="fr-FR" dirty="0"/>
          </a:p>
          <a:p>
            <a:r>
              <a:rPr lang="en-US" b="1" dirty="0" smtClean="0"/>
              <a:t>Control of reagents / initial validation of reagents (EURL for Brucellosis) : guidelines / specifications to control reagents (antigens / ELISA kits)</a:t>
            </a:r>
            <a:endParaRPr lang="fr-FR" b="1" dirty="0" smtClean="0"/>
          </a:p>
          <a:p>
            <a:endParaRPr lang="fr-FR" dirty="0" smtClean="0"/>
          </a:p>
          <a:p>
            <a:r>
              <a:rPr lang="en-US" b="1" dirty="0" smtClean="0"/>
              <a:t>Presentation of updated SOPs on the EURL website : METHODS</a:t>
            </a:r>
            <a:endParaRPr lang="fr-FR" b="1" dirty="0" smtClean="0"/>
          </a:p>
          <a:p>
            <a:pPr marL="0" indent="0">
              <a:buNone/>
            </a:pPr>
            <a:r>
              <a:rPr lang="en-US" dirty="0"/>
              <a:t> </a:t>
            </a:r>
            <a:endParaRPr lang="fr-FR" dirty="0"/>
          </a:p>
          <a:p>
            <a:r>
              <a:rPr lang="en-US" dirty="0" smtClean="0"/>
              <a:t>Round table </a:t>
            </a:r>
            <a:r>
              <a:rPr lang="en-US" dirty="0"/>
              <a:t>/ further points :</a:t>
            </a:r>
            <a:endParaRPr lang="fr-FR" dirty="0"/>
          </a:p>
          <a:p>
            <a:pPr lvl="1"/>
            <a:r>
              <a:rPr lang="en-US" dirty="0" smtClean="0"/>
              <a:t>Non </a:t>
            </a:r>
            <a:r>
              <a:rPr lang="en-US" dirty="0"/>
              <a:t>domestic Ruminants (</a:t>
            </a:r>
            <a:r>
              <a:rPr lang="en-US" dirty="0" err="1"/>
              <a:t>Cervidae</a:t>
            </a:r>
            <a:r>
              <a:rPr lang="en-US" dirty="0"/>
              <a:t> – Camelids) submitted to AHL requirements. </a:t>
            </a:r>
            <a:endParaRPr lang="fr-FR" dirty="0"/>
          </a:p>
          <a:p>
            <a:pPr lvl="1"/>
            <a:r>
              <a:rPr lang="en-US" dirty="0" smtClean="0"/>
              <a:t>Reference </a:t>
            </a:r>
            <a:r>
              <a:rPr lang="en-US" dirty="0"/>
              <a:t>materials (panel of reference sera ? ….)</a:t>
            </a:r>
            <a:endParaRPr lang="fr-FR" dirty="0"/>
          </a:p>
          <a:p>
            <a:endParaRPr lang="fr-FR" dirty="0"/>
          </a:p>
        </p:txBody>
      </p:sp>
      <p:pic>
        <p:nvPicPr>
          <p:cNvPr id="6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655" y="165890"/>
            <a:ext cx="3732579" cy="98159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860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593078"/>
              </p:ext>
            </p:extLst>
          </p:nvPr>
        </p:nvGraphicFramePr>
        <p:xfrm>
          <a:off x="460228" y="1801906"/>
          <a:ext cx="11170582" cy="501135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321188">
                  <a:extLst>
                    <a:ext uri="{9D8B030D-6E8A-4147-A177-3AD203B41FA5}">
                      <a16:colId xmlns:a16="http://schemas.microsoft.com/office/drawing/2014/main" val="1675406481"/>
                    </a:ext>
                  </a:extLst>
                </a:gridCol>
                <a:gridCol w="644434">
                  <a:extLst>
                    <a:ext uri="{9D8B030D-6E8A-4147-A177-3AD203B41FA5}">
                      <a16:colId xmlns:a16="http://schemas.microsoft.com/office/drawing/2014/main" val="330660200"/>
                    </a:ext>
                  </a:extLst>
                </a:gridCol>
                <a:gridCol w="1523790">
                  <a:extLst>
                    <a:ext uri="{9D8B030D-6E8A-4147-A177-3AD203B41FA5}">
                      <a16:colId xmlns:a16="http://schemas.microsoft.com/office/drawing/2014/main" val="349549298"/>
                    </a:ext>
                  </a:extLst>
                </a:gridCol>
                <a:gridCol w="1249889">
                  <a:extLst>
                    <a:ext uri="{9D8B030D-6E8A-4147-A177-3AD203B41FA5}">
                      <a16:colId xmlns:a16="http://schemas.microsoft.com/office/drawing/2014/main" val="2808375329"/>
                    </a:ext>
                  </a:extLst>
                </a:gridCol>
                <a:gridCol w="3522618">
                  <a:extLst>
                    <a:ext uri="{9D8B030D-6E8A-4147-A177-3AD203B41FA5}">
                      <a16:colId xmlns:a16="http://schemas.microsoft.com/office/drawing/2014/main" val="2754225634"/>
                    </a:ext>
                  </a:extLst>
                </a:gridCol>
                <a:gridCol w="2908663">
                  <a:extLst>
                    <a:ext uri="{9D8B030D-6E8A-4147-A177-3AD203B41FA5}">
                      <a16:colId xmlns:a16="http://schemas.microsoft.com/office/drawing/2014/main" val="3326287753"/>
                    </a:ext>
                  </a:extLst>
                </a:gridCol>
              </a:tblGrid>
              <a:tr h="80511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Reference </a:t>
                      </a:r>
                      <a:r>
                        <a:rPr lang="fr-FR" dirty="0" err="1" smtClean="0"/>
                        <a:t>material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Validated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methods</a:t>
                      </a:r>
                      <a:endParaRPr lang="fr-FR" baseline="0" dirty="0" smtClean="0"/>
                    </a:p>
                    <a:p>
                      <a:r>
                        <a:rPr lang="fr-FR" baseline="0" dirty="0" smtClean="0"/>
                        <a:t> (</a:t>
                      </a:r>
                      <a:r>
                        <a:rPr lang="fr-FR" baseline="0" dirty="0" err="1" smtClean="0"/>
                        <a:t>with</a:t>
                      </a:r>
                      <a:r>
                        <a:rPr lang="fr-FR" baseline="0" dirty="0" smtClean="0"/>
                        <a:t> an initial validation)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Validation</a:t>
                      </a:r>
                      <a:r>
                        <a:rPr lang="fr-FR" baseline="0" dirty="0" smtClean="0"/>
                        <a:t> of </a:t>
                      </a:r>
                      <a:r>
                        <a:rPr lang="fr-FR" baseline="0" dirty="0" err="1" smtClean="0"/>
                        <a:t>methods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4780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Infection </a:t>
                      </a:r>
                      <a:r>
                        <a:rPr lang="fr-FR" i="1" dirty="0" smtClean="0"/>
                        <a:t>B. </a:t>
                      </a:r>
                      <a:r>
                        <a:rPr lang="fr-FR" i="1" dirty="0" err="1" smtClean="0"/>
                        <a:t>melitensis</a:t>
                      </a:r>
                      <a:r>
                        <a:rPr lang="fr-FR" i="1" dirty="0" smtClean="0"/>
                        <a:t>,</a:t>
                      </a:r>
                      <a:r>
                        <a:rPr lang="fr-FR" i="1" baseline="0" dirty="0" smtClean="0"/>
                        <a:t> </a:t>
                      </a:r>
                      <a:r>
                        <a:rPr lang="fr-FR" i="1" baseline="0" dirty="0" err="1" smtClean="0"/>
                        <a:t>abortus</a:t>
                      </a:r>
                      <a:r>
                        <a:rPr lang="fr-FR" i="1" baseline="0" dirty="0" smtClean="0"/>
                        <a:t>, suis</a:t>
                      </a:r>
                      <a:endParaRPr lang="fr-FR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BDE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aseline="0" dirty="0" err="1" smtClean="0"/>
                        <a:t>Domestic</a:t>
                      </a:r>
                      <a:r>
                        <a:rPr lang="fr-FR" baseline="0" dirty="0" smtClean="0"/>
                        <a:t> ruminants (</a:t>
                      </a:r>
                      <a:r>
                        <a:rPr lang="fr-FR" baseline="0" dirty="0" err="1" smtClean="0"/>
                        <a:t>cattle</a:t>
                      </a:r>
                      <a:r>
                        <a:rPr lang="fr-FR" baseline="0" dirty="0" smtClean="0"/>
                        <a:t>, </a:t>
                      </a:r>
                      <a:r>
                        <a:rPr lang="fr-FR" baseline="0" dirty="0" err="1" smtClean="0"/>
                        <a:t>Sheep</a:t>
                      </a:r>
                      <a:r>
                        <a:rPr lang="fr-FR" baseline="0" dirty="0" smtClean="0"/>
                        <a:t> &amp; </a:t>
                      </a:r>
                      <a:r>
                        <a:rPr lang="fr-FR" baseline="0" dirty="0" err="1" smtClean="0"/>
                        <a:t>Goat</a:t>
                      </a:r>
                      <a:r>
                        <a:rPr lang="fr-FR" baseline="0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endParaRPr lang="fr-FR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Methods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-</a:t>
                      </a:r>
                      <a:r>
                        <a:rPr lang="fr-FR" dirty="0" smtClean="0"/>
                        <a:t>SOP </a:t>
                      </a:r>
                      <a:r>
                        <a:rPr lang="fr-FR" dirty="0" smtClean="0"/>
                        <a:t>RBT, CFT : </a:t>
                      </a:r>
                      <a:r>
                        <a:rPr lang="fr-FR" dirty="0" err="1" smtClean="0"/>
                        <a:t>website</a:t>
                      </a:r>
                      <a:endParaRPr lang="fr-FR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-ELISA : manufacturer</a:t>
                      </a:r>
                      <a:r>
                        <a:rPr lang="fr-FR" baseline="0" dirty="0" smtClean="0"/>
                        <a:t> instructions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/>
                        <a:t>-</a:t>
                      </a:r>
                      <a:r>
                        <a:rPr lang="fr-FR" baseline="0" dirty="0" err="1" smtClean="0"/>
                        <a:t>Brucellergen</a:t>
                      </a:r>
                      <a:r>
                        <a:rPr lang="fr-FR" baseline="0" dirty="0" smtClean="0"/>
                        <a:t> : </a:t>
                      </a:r>
                      <a:r>
                        <a:rPr lang="fr-FR" dirty="0" smtClean="0"/>
                        <a:t>manufacturer</a:t>
                      </a:r>
                      <a:r>
                        <a:rPr lang="fr-FR" baseline="0" dirty="0" smtClean="0"/>
                        <a:t> instructions</a:t>
                      </a:r>
                    </a:p>
                    <a:p>
                      <a:r>
                        <a:rPr lang="fr-FR" dirty="0" smtClean="0"/>
                        <a:t>-</a:t>
                      </a:r>
                      <a:r>
                        <a:rPr lang="fr-FR" dirty="0" smtClean="0">
                          <a:solidFill>
                            <a:srgbClr val="C00000"/>
                          </a:solidFill>
                        </a:rPr>
                        <a:t>Ring test (to </a:t>
                      </a:r>
                      <a:r>
                        <a:rPr lang="fr-FR" dirty="0" err="1" smtClean="0">
                          <a:solidFill>
                            <a:srgbClr val="C00000"/>
                          </a:solidFill>
                        </a:rPr>
                        <a:t>be</a:t>
                      </a:r>
                      <a:r>
                        <a:rPr lang="fr-FR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fr-FR" dirty="0" err="1" smtClean="0">
                          <a:solidFill>
                            <a:srgbClr val="C00000"/>
                          </a:solidFill>
                        </a:rPr>
                        <a:t>added</a:t>
                      </a:r>
                      <a:r>
                        <a:rPr lang="fr-FR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endParaRPr lang="fr-FR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>
                          <a:solidFill>
                            <a:srgbClr val="C00000"/>
                          </a:solidFill>
                        </a:rPr>
                        <a:t>-FPA : cascade </a:t>
                      </a:r>
                      <a:r>
                        <a:rPr lang="fr-FR" baseline="0" dirty="0" err="1" smtClean="0">
                          <a:solidFill>
                            <a:srgbClr val="C00000"/>
                          </a:solidFill>
                        </a:rPr>
                        <a:t>principle</a:t>
                      </a:r>
                      <a:r>
                        <a:rPr lang="fr-FR" baseline="0" dirty="0" smtClean="0">
                          <a:solidFill>
                            <a:srgbClr val="C00000"/>
                          </a:solidFill>
                        </a:rPr>
                        <a:t> ?</a:t>
                      </a:r>
                      <a:endParaRPr lang="fr-FR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Control of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batches</a:t>
                      </a:r>
                      <a:endParaRPr lang="fr-FR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-SOP Batch control of </a:t>
                      </a:r>
                      <a:r>
                        <a:rPr lang="fr-FR" dirty="0" err="1" smtClean="0"/>
                        <a:t>antigens</a:t>
                      </a:r>
                      <a:r>
                        <a:rPr lang="fr-FR" dirty="0" smtClean="0"/>
                        <a:t> (</a:t>
                      </a:r>
                      <a:r>
                        <a:rPr lang="fr-FR" baseline="0" dirty="0" smtClean="0"/>
                        <a:t>RB</a:t>
                      </a:r>
                      <a:r>
                        <a:rPr lang="fr-FR" baseline="0" dirty="0" smtClean="0"/>
                        <a:t>, CFT, MRT</a:t>
                      </a:r>
                      <a:r>
                        <a:rPr lang="fr-FR" baseline="0" dirty="0" smtClean="0"/>
                        <a:t>) : </a:t>
                      </a:r>
                      <a:r>
                        <a:rPr lang="fr-FR" baseline="0" dirty="0" err="1" smtClean="0"/>
                        <a:t>website</a:t>
                      </a:r>
                      <a:endParaRPr lang="fr-FR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-SOP Batch control of </a:t>
                      </a:r>
                      <a:r>
                        <a:rPr lang="fr-FR" dirty="0" err="1" smtClean="0"/>
                        <a:t>brucellin</a:t>
                      </a:r>
                      <a:r>
                        <a:rPr lang="fr-FR" dirty="0" smtClean="0"/>
                        <a:t> : </a:t>
                      </a:r>
                      <a:r>
                        <a:rPr lang="fr-FR" dirty="0" err="1" smtClean="0"/>
                        <a:t>website</a:t>
                      </a:r>
                      <a:endParaRPr lang="fr-FR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-SOP Batch control of ELISA kits: </a:t>
                      </a:r>
                      <a:r>
                        <a:rPr lang="fr-FR" dirty="0" err="1" smtClean="0"/>
                        <a:t>website</a:t>
                      </a:r>
                      <a:endParaRPr lang="fr-FR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/>
                        <a:t>Specifications</a:t>
                      </a:r>
                      <a:r>
                        <a:rPr lang="fr-FR" baseline="0" dirty="0" smtClean="0"/>
                        <a:t> for validation of ELISA kits : </a:t>
                      </a:r>
                      <a:r>
                        <a:rPr lang="fr-FR" baseline="0" dirty="0" err="1" smtClean="0"/>
                        <a:t>website</a:t>
                      </a:r>
                      <a:endParaRPr lang="fr-FR" baseline="0" dirty="0" smtClean="0"/>
                    </a:p>
                    <a:p>
                      <a:endParaRPr lang="fr-FR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>
                          <a:solidFill>
                            <a:srgbClr val="C00000"/>
                          </a:solidFill>
                        </a:rPr>
                        <a:t>Specifications</a:t>
                      </a:r>
                      <a:r>
                        <a:rPr lang="fr-FR" baseline="0" dirty="0" smtClean="0">
                          <a:solidFill>
                            <a:srgbClr val="C00000"/>
                          </a:solidFill>
                        </a:rPr>
                        <a:t> for validation of </a:t>
                      </a:r>
                      <a:r>
                        <a:rPr lang="fr-FR" baseline="0" dirty="0" err="1" smtClean="0">
                          <a:solidFill>
                            <a:srgbClr val="C00000"/>
                          </a:solidFill>
                        </a:rPr>
                        <a:t>antigens</a:t>
                      </a:r>
                      <a:r>
                        <a:rPr lang="fr-FR" baseline="0" dirty="0" smtClean="0">
                          <a:solidFill>
                            <a:srgbClr val="C00000"/>
                          </a:solidFill>
                        </a:rPr>
                        <a:t> (RBT, CFT, MRT) : to </a:t>
                      </a:r>
                      <a:r>
                        <a:rPr lang="fr-FR" baseline="0" dirty="0" err="1" smtClean="0">
                          <a:solidFill>
                            <a:srgbClr val="C00000"/>
                          </a:solidFill>
                        </a:rPr>
                        <a:t>be</a:t>
                      </a:r>
                      <a:r>
                        <a:rPr lang="fr-FR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fr-FR" baseline="0" dirty="0" err="1" smtClean="0">
                          <a:solidFill>
                            <a:srgbClr val="C00000"/>
                          </a:solidFill>
                        </a:rPr>
                        <a:t>added</a:t>
                      </a:r>
                      <a:endParaRPr lang="fr-FR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baseline="0" dirty="0" smtClean="0">
                        <a:solidFill>
                          <a:srgbClr val="C00000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>
                          <a:solidFill>
                            <a:srgbClr val="C00000"/>
                          </a:solidFill>
                        </a:rPr>
                        <a:t>Specifications</a:t>
                      </a:r>
                      <a:r>
                        <a:rPr lang="fr-FR" baseline="0" dirty="0" smtClean="0">
                          <a:solidFill>
                            <a:srgbClr val="C00000"/>
                          </a:solidFill>
                        </a:rPr>
                        <a:t> for validation of </a:t>
                      </a:r>
                      <a:r>
                        <a:rPr lang="fr-FR" baseline="0" dirty="0" err="1" smtClean="0">
                          <a:solidFill>
                            <a:srgbClr val="C00000"/>
                          </a:solidFill>
                        </a:rPr>
                        <a:t>brucellin</a:t>
                      </a:r>
                      <a:r>
                        <a:rPr lang="fr-FR" baseline="0" dirty="0" smtClean="0">
                          <a:solidFill>
                            <a:srgbClr val="C00000"/>
                          </a:solidFill>
                        </a:rPr>
                        <a:t> : </a:t>
                      </a:r>
                      <a:r>
                        <a:rPr lang="fr-FR" baseline="0" dirty="0" err="1" smtClean="0">
                          <a:solidFill>
                            <a:srgbClr val="C00000"/>
                          </a:solidFill>
                        </a:rPr>
                        <a:t>drug</a:t>
                      </a:r>
                      <a:r>
                        <a:rPr lang="fr-FR" baseline="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fr-FR" baseline="0" dirty="0" err="1" smtClean="0">
                          <a:solidFill>
                            <a:srgbClr val="C00000"/>
                          </a:solidFill>
                        </a:rPr>
                        <a:t>regulation</a:t>
                      </a:r>
                      <a:endParaRPr lang="fr-FR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 smtClean="0">
                        <a:solidFill>
                          <a:srgbClr val="C0000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err="1" smtClean="0">
                          <a:solidFill>
                            <a:srgbClr val="C00000"/>
                          </a:solidFill>
                        </a:rPr>
                        <a:t>Specifications</a:t>
                      </a:r>
                      <a:r>
                        <a:rPr lang="fr-FR" dirty="0" smtClean="0">
                          <a:solidFill>
                            <a:srgbClr val="C00000"/>
                          </a:solidFill>
                        </a:rPr>
                        <a:t> for validation of FPA</a:t>
                      </a:r>
                      <a:r>
                        <a:rPr lang="fr-FR" baseline="0" dirty="0" smtClean="0">
                          <a:solidFill>
                            <a:srgbClr val="C00000"/>
                          </a:solidFill>
                        </a:rPr>
                        <a:t> ?</a:t>
                      </a:r>
                      <a:endParaRPr lang="fr-FR" dirty="0" smtClean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857540"/>
                  </a:ext>
                </a:extLst>
              </a:tr>
            </a:tbl>
          </a:graphicData>
        </a:graphic>
      </p:graphicFrame>
      <p:pic>
        <p:nvPicPr>
          <p:cNvPr id="3" name="Imag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655" y="165890"/>
            <a:ext cx="3732579" cy="98159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re 3"/>
          <p:cNvSpPr txBox="1">
            <a:spLocks/>
          </p:cNvSpPr>
          <p:nvPr/>
        </p:nvSpPr>
        <p:spPr>
          <a:xfrm>
            <a:off x="838200" y="365126"/>
            <a:ext cx="10515600" cy="7823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Updated SOPs / guidelines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8596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2358"/>
          </a:xfrm>
        </p:spPr>
        <p:txBody>
          <a:bodyPr/>
          <a:lstStyle/>
          <a:p>
            <a:r>
              <a:rPr lang="en-US" dirty="0"/>
              <a:t>Updated SOPs / guidelines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1550894"/>
            <a:ext cx="10515600" cy="5011271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dirty="0" smtClean="0"/>
              <a:t>I</a:t>
            </a:r>
            <a:r>
              <a:rPr lang="en-US" b="1" dirty="0" smtClean="0"/>
              <a:t>nitial </a:t>
            </a:r>
            <a:r>
              <a:rPr lang="en-US" b="1" dirty="0"/>
              <a:t>validation of reagents </a:t>
            </a:r>
            <a:r>
              <a:rPr lang="en-US" b="1" dirty="0" smtClean="0"/>
              <a:t>(EURL for Brucellosis) : guidelines </a:t>
            </a:r>
            <a:r>
              <a:rPr lang="en-US" b="1" dirty="0"/>
              <a:t>/ specifications to control reagents (antigens / ELISA kits</a:t>
            </a:r>
            <a:r>
              <a:rPr lang="en-US" b="1" dirty="0" smtClean="0"/>
              <a:t>)</a:t>
            </a:r>
          </a:p>
          <a:p>
            <a:pPr lvl="1"/>
            <a:r>
              <a:rPr lang="en-US" b="1" dirty="0" smtClean="0"/>
              <a:t>ELISA kits : </a:t>
            </a:r>
            <a:r>
              <a:rPr lang="fr-FR" dirty="0">
                <a:hlinkClick r:id="rId2"/>
              </a:rPr>
              <a:t>Brucellosis </a:t>
            </a:r>
            <a:r>
              <a:rPr lang="fr-FR" dirty="0" err="1">
                <a:hlinkClick r:id="rId2"/>
              </a:rPr>
              <a:t>Specifications</a:t>
            </a:r>
            <a:r>
              <a:rPr lang="fr-FR" dirty="0">
                <a:hlinkClick r:id="rId2"/>
              </a:rPr>
              <a:t> for validation of ELISA kits (i-ELISA and c-ELISA) | EURL (anses.fr</a:t>
            </a:r>
            <a:r>
              <a:rPr lang="fr-FR" dirty="0" smtClean="0">
                <a:hlinkClick r:id="rId2"/>
              </a:rPr>
              <a:t>)</a:t>
            </a:r>
            <a:endParaRPr lang="fr-FR" dirty="0" smtClean="0"/>
          </a:p>
          <a:p>
            <a:pPr lvl="1"/>
            <a:r>
              <a:rPr lang="fr-FR" i="1" dirty="0" err="1" smtClean="0">
                <a:solidFill>
                  <a:srgbClr val="FF0000"/>
                </a:solidFill>
              </a:rPr>
              <a:t>Antigens</a:t>
            </a:r>
            <a:r>
              <a:rPr lang="fr-FR" i="1" dirty="0" smtClean="0">
                <a:solidFill>
                  <a:srgbClr val="FF0000"/>
                </a:solidFill>
              </a:rPr>
              <a:t> / </a:t>
            </a:r>
            <a:r>
              <a:rPr lang="fr-FR" i="1" dirty="0" err="1" smtClean="0">
                <a:solidFill>
                  <a:srgbClr val="FF0000"/>
                </a:solidFill>
              </a:rPr>
              <a:t>brucellin</a:t>
            </a:r>
            <a:r>
              <a:rPr lang="fr-FR" i="1" dirty="0" smtClean="0">
                <a:solidFill>
                  <a:srgbClr val="FF0000"/>
                </a:solidFill>
              </a:rPr>
              <a:t> : to </a:t>
            </a:r>
            <a:r>
              <a:rPr lang="fr-FR" i="1" dirty="0" err="1" smtClean="0">
                <a:solidFill>
                  <a:srgbClr val="FF0000"/>
                </a:solidFill>
              </a:rPr>
              <a:t>be</a:t>
            </a:r>
            <a:r>
              <a:rPr lang="fr-FR" i="1" dirty="0" smtClean="0">
                <a:solidFill>
                  <a:srgbClr val="FF0000"/>
                </a:solidFill>
              </a:rPr>
              <a:t> </a:t>
            </a:r>
            <a:r>
              <a:rPr lang="fr-FR" i="1" dirty="0" err="1" smtClean="0">
                <a:solidFill>
                  <a:srgbClr val="FF0000"/>
                </a:solidFill>
              </a:rPr>
              <a:t>added</a:t>
            </a:r>
            <a:endParaRPr lang="fr-FR" i="1" dirty="0" smtClean="0">
              <a:solidFill>
                <a:srgbClr val="FF0000"/>
              </a:solidFill>
            </a:endParaRPr>
          </a:p>
          <a:p>
            <a:pPr lvl="1"/>
            <a:endParaRPr lang="fr-FR" dirty="0"/>
          </a:p>
          <a:p>
            <a:r>
              <a:rPr lang="fr-FR" dirty="0" smtClean="0"/>
              <a:t>Control of </a:t>
            </a:r>
            <a:r>
              <a:rPr lang="fr-FR" dirty="0" err="1" smtClean="0"/>
              <a:t>batches</a:t>
            </a:r>
            <a:endParaRPr lang="fr-FR" dirty="0" smtClean="0"/>
          </a:p>
          <a:p>
            <a:pPr lvl="1"/>
            <a:r>
              <a:rPr lang="fr-FR" b="1" dirty="0" smtClean="0"/>
              <a:t>Batch control (ELISA kits) : </a:t>
            </a:r>
            <a:r>
              <a:rPr lang="fr-FR" dirty="0">
                <a:hlinkClick r:id="rId3"/>
              </a:rPr>
              <a:t>Bovine Brucellosis Control of indirect ELISA kits (</a:t>
            </a:r>
            <a:r>
              <a:rPr lang="fr-FR" dirty="0" err="1">
                <a:hlinkClick r:id="rId3"/>
              </a:rPr>
              <a:t>Individual</a:t>
            </a:r>
            <a:r>
              <a:rPr lang="fr-FR" dirty="0">
                <a:hlinkClick r:id="rId3"/>
              </a:rPr>
              <a:t> &amp; </a:t>
            </a:r>
            <a:r>
              <a:rPr lang="fr-FR" dirty="0" err="1">
                <a:hlinkClick r:id="rId3"/>
              </a:rPr>
              <a:t>pooled</a:t>
            </a:r>
            <a:r>
              <a:rPr lang="fr-FR" dirty="0">
                <a:hlinkClick r:id="rId3"/>
              </a:rPr>
              <a:t> </a:t>
            </a:r>
            <a:r>
              <a:rPr lang="fr-FR" dirty="0" err="1">
                <a:hlinkClick r:id="rId3"/>
              </a:rPr>
              <a:t>serum</a:t>
            </a:r>
            <a:r>
              <a:rPr lang="fr-FR" dirty="0">
                <a:hlinkClick r:id="rId3"/>
              </a:rPr>
              <a:t> </a:t>
            </a:r>
            <a:r>
              <a:rPr lang="fr-FR" dirty="0" err="1">
                <a:hlinkClick r:id="rId3"/>
              </a:rPr>
              <a:t>samples</a:t>
            </a:r>
            <a:r>
              <a:rPr lang="fr-FR" dirty="0">
                <a:hlinkClick r:id="rId3"/>
              </a:rPr>
              <a:t>) | EURL (anses.fr</a:t>
            </a:r>
            <a:r>
              <a:rPr lang="fr-FR" dirty="0" smtClean="0">
                <a:hlinkClick r:id="rId3"/>
              </a:rPr>
              <a:t>)</a:t>
            </a:r>
            <a:endParaRPr lang="fr-FR" dirty="0" smtClean="0"/>
          </a:p>
          <a:p>
            <a:pPr lvl="1"/>
            <a:r>
              <a:rPr lang="fr-FR" b="1" dirty="0" smtClean="0"/>
              <a:t>Batch control (RB, CFT, MRT </a:t>
            </a:r>
            <a:r>
              <a:rPr lang="fr-FR" b="1" dirty="0" err="1" smtClean="0"/>
              <a:t>antigens</a:t>
            </a:r>
            <a:r>
              <a:rPr lang="fr-FR" b="1" dirty="0" smtClean="0"/>
              <a:t>) : </a:t>
            </a:r>
            <a:r>
              <a:rPr lang="en-US" dirty="0">
                <a:hlinkClick r:id="rId4"/>
              </a:rPr>
              <a:t>Animal Brucellosis Control of Rose Bengal, Complement Fixation and Milk Ring-test antigens | EURL (anses.fr</a:t>
            </a:r>
            <a:r>
              <a:rPr lang="en-US" dirty="0" smtClean="0">
                <a:hlinkClick r:id="rId4"/>
              </a:rPr>
              <a:t>)</a:t>
            </a:r>
            <a:endParaRPr lang="en-US" dirty="0" smtClean="0"/>
          </a:p>
          <a:p>
            <a:pPr lvl="1"/>
            <a:r>
              <a:rPr lang="en-US" b="1" dirty="0" smtClean="0"/>
              <a:t>Batch control (</a:t>
            </a:r>
            <a:r>
              <a:rPr lang="en-US" b="1" dirty="0" err="1" smtClean="0"/>
              <a:t>brucellin</a:t>
            </a:r>
            <a:r>
              <a:rPr lang="en-US" b="1" dirty="0" smtClean="0"/>
              <a:t>) : </a:t>
            </a:r>
            <a:endParaRPr lang="fr-FR" b="1" dirty="0" smtClean="0"/>
          </a:p>
          <a:p>
            <a:pPr lvl="1"/>
            <a:endParaRPr lang="fr-FR" b="1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655" y="165890"/>
            <a:ext cx="3732579" cy="98159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33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2358"/>
          </a:xfrm>
        </p:spPr>
        <p:txBody>
          <a:bodyPr/>
          <a:lstStyle/>
          <a:p>
            <a:r>
              <a:rPr lang="en-US" dirty="0" smtClean="0"/>
              <a:t>Updated SOPs / guidelines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dirty="0" smtClean="0"/>
              <a:t>EURL website : METHODS - open section</a:t>
            </a:r>
          </a:p>
          <a:p>
            <a:pPr lvl="1"/>
            <a:r>
              <a:rPr lang="fr-FR" dirty="0">
                <a:hlinkClick r:id="rId2"/>
              </a:rPr>
              <a:t>Méthodes | EURL (anses.fr)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 </a:t>
            </a:r>
            <a:endParaRPr lang="fr-FR" dirty="0"/>
          </a:p>
          <a:p>
            <a:pPr lvl="1"/>
            <a:endParaRPr lang="fr-FR" dirty="0"/>
          </a:p>
          <a:p>
            <a:endParaRPr lang="fr-FR" dirty="0" smtClean="0"/>
          </a:p>
        </p:txBody>
      </p:sp>
      <p:pic>
        <p:nvPicPr>
          <p:cNvPr id="6" name="Imag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655" y="165890"/>
            <a:ext cx="3732579" cy="98159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117" y="2993504"/>
            <a:ext cx="8449827" cy="355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1754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804</Words>
  <Application>Microsoft Office PowerPoint</Application>
  <PresentationFormat>Grand écran</PresentationFormat>
  <Paragraphs>117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Thème Office</vt:lpstr>
      <vt:lpstr>Présentation PowerPoint</vt:lpstr>
      <vt:lpstr>A 5-year process…</vt:lpstr>
      <vt:lpstr>Présentation PowerPoint</vt:lpstr>
      <vt:lpstr>Agenda</vt:lpstr>
      <vt:lpstr>Agenda</vt:lpstr>
      <vt:lpstr>Agenda</vt:lpstr>
      <vt:lpstr>Présentation PowerPoint</vt:lpstr>
      <vt:lpstr>Updated SOPs / guidelines</vt:lpstr>
      <vt:lpstr>Updated SOPs / guidelines</vt:lpstr>
      <vt:lpstr>Standards / Validated batches</vt:lpstr>
      <vt:lpstr>Round table / questions</vt:lpstr>
      <vt:lpstr>Thank you for your attention</vt:lpstr>
    </vt:vector>
  </TitlesOfParts>
  <Company>ANSES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FREDDI Luca</dc:creator>
  <cp:lastModifiedBy>PONSART Claire</cp:lastModifiedBy>
  <cp:revision>101</cp:revision>
  <dcterms:created xsi:type="dcterms:W3CDTF">2021-06-07T07:43:29Z</dcterms:created>
  <dcterms:modified xsi:type="dcterms:W3CDTF">2021-09-10T08:54:52Z</dcterms:modified>
</cp:coreProperties>
</file>